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302" r:id="rId4"/>
    <p:sldId id="259" r:id="rId5"/>
    <p:sldId id="261" r:id="rId6"/>
    <p:sldId id="303" r:id="rId7"/>
    <p:sldId id="304" r:id="rId8"/>
    <p:sldId id="262" r:id="rId9"/>
    <p:sldId id="263" r:id="rId10"/>
    <p:sldId id="305" r:id="rId11"/>
    <p:sldId id="264" r:id="rId12"/>
    <p:sldId id="306" r:id="rId13"/>
    <p:sldId id="265" r:id="rId14"/>
    <p:sldId id="307" r:id="rId15"/>
    <p:sldId id="267" r:id="rId16"/>
    <p:sldId id="268" r:id="rId17"/>
    <p:sldId id="308" r:id="rId18"/>
    <p:sldId id="269" r:id="rId19"/>
    <p:sldId id="271" r:id="rId20"/>
    <p:sldId id="272" r:id="rId21"/>
    <p:sldId id="273" r:id="rId22"/>
    <p:sldId id="274" r:id="rId23"/>
    <p:sldId id="276" r:id="rId24"/>
    <p:sldId id="309" r:id="rId25"/>
    <p:sldId id="278" r:id="rId26"/>
    <p:sldId id="280" r:id="rId27"/>
    <p:sldId id="310" r:id="rId28"/>
    <p:sldId id="281" r:id="rId29"/>
    <p:sldId id="311" r:id="rId30"/>
    <p:sldId id="282" r:id="rId31"/>
    <p:sldId id="283" r:id="rId32"/>
    <p:sldId id="313" r:id="rId33"/>
    <p:sldId id="284" r:id="rId34"/>
    <p:sldId id="285" r:id="rId35"/>
    <p:sldId id="286" r:id="rId36"/>
    <p:sldId id="288" r:id="rId37"/>
    <p:sldId id="290" r:id="rId38"/>
    <p:sldId id="316" r:id="rId39"/>
    <p:sldId id="314" r:id="rId40"/>
    <p:sldId id="291" r:id="rId41"/>
    <p:sldId id="292" r:id="rId42"/>
    <p:sldId id="315" r:id="rId43"/>
    <p:sldId id="293" r:id="rId44"/>
    <p:sldId id="296" r:id="rId45"/>
    <p:sldId id="297" r:id="rId46"/>
    <p:sldId id="300" r:id="rId47"/>
    <p:sldId id="301" r:id="rId48"/>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varScale="1">
        <p:scale>
          <a:sx n="88" d="100"/>
          <a:sy n="88" d="100"/>
        </p:scale>
        <p:origin x="57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6.png>
</file>

<file path=ppt/media/image19.png>
</file>

<file path=ppt/media/image2.png>
</file>

<file path=ppt/media/image28.png>
</file>

<file path=ppt/media/image3.png>
</file>

<file path=ppt/media/image4.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smtClean="0"/>
              <a:t>Modifiez le style du titre</a:t>
            </a:r>
            <a:endParaRPr lang="fr-F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smtClean="0"/>
              <a:t>Modifier le style des sous-titres du masque</a:t>
            </a:r>
            <a:endParaRPr lang="fr-FR"/>
          </a:p>
        </p:txBody>
      </p:sp>
      <p:sp>
        <p:nvSpPr>
          <p:cNvPr id="4" name="Espace réservé de la date 3"/>
          <p:cNvSpPr>
            <a:spLocks noGrp="1"/>
          </p:cNvSpPr>
          <p:nvPr>
            <p:ph type="dt" sz="half" idx="10"/>
          </p:nvPr>
        </p:nvSpPr>
        <p:spPr/>
        <p:txBody>
          <a:bodyPr/>
          <a:lstStyle/>
          <a:p>
            <a:fld id="{0291545B-281F-4E58-9782-D823E3C57FEF}" type="datetimeFigureOut">
              <a:rPr lang="fr-FR" smtClean="0"/>
              <a:t>29/11/2022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6D6EE090-2F59-4C56-A6E8-5F09BEA4709A}" type="slidenum">
              <a:rPr lang="fr-FR" smtClean="0"/>
              <a:t>‹N°›</a:t>
            </a:fld>
            <a:endParaRPr lang="fr-FR"/>
          </a:p>
        </p:txBody>
      </p:sp>
    </p:spTree>
    <p:extLst>
      <p:ext uri="{BB962C8B-B14F-4D97-AF65-F5344CB8AC3E}">
        <p14:creationId xmlns:p14="http://schemas.microsoft.com/office/powerpoint/2010/main" val="35558894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0291545B-281F-4E58-9782-D823E3C57FEF}" type="datetimeFigureOut">
              <a:rPr lang="fr-FR" smtClean="0"/>
              <a:t>29/11/2022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6D6EE090-2F59-4C56-A6E8-5F09BEA4709A}" type="slidenum">
              <a:rPr lang="fr-FR" smtClean="0"/>
              <a:t>‹N°›</a:t>
            </a:fld>
            <a:endParaRPr lang="fr-FR"/>
          </a:p>
        </p:txBody>
      </p:sp>
    </p:spTree>
    <p:extLst>
      <p:ext uri="{BB962C8B-B14F-4D97-AF65-F5344CB8AC3E}">
        <p14:creationId xmlns:p14="http://schemas.microsoft.com/office/powerpoint/2010/main" val="21934429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smtClean="0"/>
              <a:t>Modifiez le style du titre</a:t>
            </a:r>
            <a:endParaRPr lang="fr-F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0291545B-281F-4E58-9782-D823E3C57FEF}" type="datetimeFigureOut">
              <a:rPr lang="fr-FR" smtClean="0"/>
              <a:t>29/11/2022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6D6EE090-2F59-4C56-A6E8-5F09BEA4709A}" type="slidenum">
              <a:rPr lang="fr-FR" smtClean="0"/>
              <a:t>‹N°›</a:t>
            </a:fld>
            <a:endParaRPr lang="fr-FR"/>
          </a:p>
        </p:txBody>
      </p:sp>
    </p:spTree>
    <p:extLst>
      <p:ext uri="{BB962C8B-B14F-4D97-AF65-F5344CB8AC3E}">
        <p14:creationId xmlns:p14="http://schemas.microsoft.com/office/powerpoint/2010/main" val="20604679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idx="1"/>
          </p:nvPr>
        </p:nvSpPr>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0291545B-281F-4E58-9782-D823E3C57FEF}" type="datetimeFigureOut">
              <a:rPr lang="fr-FR" smtClean="0"/>
              <a:t>29/11/2022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6D6EE090-2F59-4C56-A6E8-5F09BEA4709A}" type="slidenum">
              <a:rPr lang="fr-FR" smtClean="0"/>
              <a:t>‹N°›</a:t>
            </a:fld>
            <a:endParaRPr lang="fr-FR"/>
          </a:p>
        </p:txBody>
      </p:sp>
    </p:spTree>
    <p:extLst>
      <p:ext uri="{BB962C8B-B14F-4D97-AF65-F5344CB8AC3E}">
        <p14:creationId xmlns:p14="http://schemas.microsoft.com/office/powerpoint/2010/main" val="25823292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smtClean="0"/>
              <a:t>Modifiez le style du titre</a:t>
            </a:r>
            <a:endParaRPr lang="fr-F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smtClean="0"/>
              <a:t>Modifier les styles du texte du masque</a:t>
            </a:r>
          </a:p>
        </p:txBody>
      </p:sp>
      <p:sp>
        <p:nvSpPr>
          <p:cNvPr id="4" name="Espace réservé de la date 3"/>
          <p:cNvSpPr>
            <a:spLocks noGrp="1"/>
          </p:cNvSpPr>
          <p:nvPr>
            <p:ph type="dt" sz="half" idx="10"/>
          </p:nvPr>
        </p:nvSpPr>
        <p:spPr/>
        <p:txBody>
          <a:bodyPr/>
          <a:lstStyle/>
          <a:p>
            <a:fld id="{0291545B-281F-4E58-9782-D823E3C57FEF}" type="datetimeFigureOut">
              <a:rPr lang="fr-FR" smtClean="0"/>
              <a:t>29/11/2022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6D6EE090-2F59-4C56-A6E8-5F09BEA4709A}" type="slidenum">
              <a:rPr lang="fr-FR" smtClean="0"/>
              <a:t>‹N°›</a:t>
            </a:fld>
            <a:endParaRPr lang="fr-FR"/>
          </a:p>
        </p:txBody>
      </p:sp>
    </p:spTree>
    <p:extLst>
      <p:ext uri="{BB962C8B-B14F-4D97-AF65-F5344CB8AC3E}">
        <p14:creationId xmlns:p14="http://schemas.microsoft.com/office/powerpoint/2010/main" val="328369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sz="half" idx="1"/>
          </p:nvPr>
        </p:nvSpPr>
        <p:spPr>
          <a:xfrm>
            <a:off x="838200" y="1825625"/>
            <a:ext cx="5181600" cy="435133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6172200" y="1825625"/>
            <a:ext cx="5181600" cy="435133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0291545B-281F-4E58-9782-D823E3C57FEF}" type="datetimeFigureOut">
              <a:rPr lang="fr-FR" smtClean="0"/>
              <a:t>29/11/2022</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6D6EE090-2F59-4C56-A6E8-5F09BEA4709A}" type="slidenum">
              <a:rPr lang="fr-FR" smtClean="0"/>
              <a:t>‹N°›</a:t>
            </a:fld>
            <a:endParaRPr lang="fr-FR"/>
          </a:p>
        </p:txBody>
      </p:sp>
    </p:spTree>
    <p:extLst>
      <p:ext uri="{BB962C8B-B14F-4D97-AF65-F5344CB8AC3E}">
        <p14:creationId xmlns:p14="http://schemas.microsoft.com/office/powerpoint/2010/main" val="3023358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smtClean="0"/>
              <a:t>Modifiez le style du titre</a:t>
            </a:r>
            <a:endParaRPr lang="fr-F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0291545B-281F-4E58-9782-D823E3C57FEF}" type="datetimeFigureOut">
              <a:rPr lang="fr-FR" smtClean="0"/>
              <a:t>29/11/2022</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6D6EE090-2F59-4C56-A6E8-5F09BEA4709A}" type="slidenum">
              <a:rPr lang="fr-FR" smtClean="0"/>
              <a:t>‹N°›</a:t>
            </a:fld>
            <a:endParaRPr lang="fr-FR"/>
          </a:p>
        </p:txBody>
      </p:sp>
    </p:spTree>
    <p:extLst>
      <p:ext uri="{BB962C8B-B14F-4D97-AF65-F5344CB8AC3E}">
        <p14:creationId xmlns:p14="http://schemas.microsoft.com/office/powerpoint/2010/main" val="41858715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e la date 2"/>
          <p:cNvSpPr>
            <a:spLocks noGrp="1"/>
          </p:cNvSpPr>
          <p:nvPr>
            <p:ph type="dt" sz="half" idx="10"/>
          </p:nvPr>
        </p:nvSpPr>
        <p:spPr/>
        <p:txBody>
          <a:bodyPr/>
          <a:lstStyle/>
          <a:p>
            <a:fld id="{0291545B-281F-4E58-9782-D823E3C57FEF}" type="datetimeFigureOut">
              <a:rPr lang="fr-FR" smtClean="0"/>
              <a:t>29/11/2022</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6D6EE090-2F59-4C56-A6E8-5F09BEA4709A}" type="slidenum">
              <a:rPr lang="fr-FR" smtClean="0"/>
              <a:t>‹N°›</a:t>
            </a:fld>
            <a:endParaRPr lang="fr-FR"/>
          </a:p>
        </p:txBody>
      </p:sp>
    </p:spTree>
    <p:extLst>
      <p:ext uri="{BB962C8B-B14F-4D97-AF65-F5344CB8AC3E}">
        <p14:creationId xmlns:p14="http://schemas.microsoft.com/office/powerpoint/2010/main" val="543094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0291545B-281F-4E58-9782-D823E3C57FEF}" type="datetimeFigureOut">
              <a:rPr lang="fr-FR" smtClean="0"/>
              <a:t>29/11/2022</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6D6EE090-2F59-4C56-A6E8-5F09BEA4709A}" type="slidenum">
              <a:rPr lang="fr-FR" smtClean="0"/>
              <a:t>‹N°›</a:t>
            </a:fld>
            <a:endParaRPr lang="fr-FR"/>
          </a:p>
        </p:txBody>
      </p:sp>
    </p:spTree>
    <p:extLst>
      <p:ext uri="{BB962C8B-B14F-4D97-AF65-F5344CB8AC3E}">
        <p14:creationId xmlns:p14="http://schemas.microsoft.com/office/powerpoint/2010/main" val="16635543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Espace réservé de la date 4"/>
          <p:cNvSpPr>
            <a:spLocks noGrp="1"/>
          </p:cNvSpPr>
          <p:nvPr>
            <p:ph type="dt" sz="half" idx="10"/>
          </p:nvPr>
        </p:nvSpPr>
        <p:spPr/>
        <p:txBody>
          <a:bodyPr/>
          <a:lstStyle/>
          <a:p>
            <a:fld id="{0291545B-281F-4E58-9782-D823E3C57FEF}" type="datetimeFigureOut">
              <a:rPr lang="fr-FR" smtClean="0"/>
              <a:t>29/11/2022</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6D6EE090-2F59-4C56-A6E8-5F09BEA4709A}" type="slidenum">
              <a:rPr lang="fr-FR" smtClean="0"/>
              <a:t>‹N°›</a:t>
            </a:fld>
            <a:endParaRPr lang="fr-FR"/>
          </a:p>
        </p:txBody>
      </p:sp>
    </p:spTree>
    <p:extLst>
      <p:ext uri="{BB962C8B-B14F-4D97-AF65-F5344CB8AC3E}">
        <p14:creationId xmlns:p14="http://schemas.microsoft.com/office/powerpoint/2010/main" val="6766316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Espace réservé de la date 4"/>
          <p:cNvSpPr>
            <a:spLocks noGrp="1"/>
          </p:cNvSpPr>
          <p:nvPr>
            <p:ph type="dt" sz="half" idx="10"/>
          </p:nvPr>
        </p:nvSpPr>
        <p:spPr/>
        <p:txBody>
          <a:bodyPr/>
          <a:lstStyle/>
          <a:p>
            <a:fld id="{0291545B-281F-4E58-9782-D823E3C57FEF}" type="datetimeFigureOut">
              <a:rPr lang="fr-FR" smtClean="0"/>
              <a:t>29/11/2022</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6D6EE090-2F59-4C56-A6E8-5F09BEA4709A}" type="slidenum">
              <a:rPr lang="fr-FR" smtClean="0"/>
              <a:t>‹N°›</a:t>
            </a:fld>
            <a:endParaRPr lang="fr-FR"/>
          </a:p>
        </p:txBody>
      </p:sp>
    </p:spTree>
    <p:extLst>
      <p:ext uri="{BB962C8B-B14F-4D97-AF65-F5344CB8AC3E}">
        <p14:creationId xmlns:p14="http://schemas.microsoft.com/office/powerpoint/2010/main" val="27593970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smtClean="0"/>
              <a:t>Modifiez le style du titre</a:t>
            </a:r>
            <a:endParaRPr lang="fr-F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91545B-281F-4E58-9782-D823E3C57FEF}" type="datetimeFigureOut">
              <a:rPr lang="fr-FR" smtClean="0"/>
              <a:t>29/11/2022</a:t>
            </a:fld>
            <a:endParaRPr lang="fr-FR"/>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6EE090-2F59-4C56-A6E8-5F09BEA4709A}" type="slidenum">
              <a:rPr lang="fr-FR" smtClean="0"/>
              <a:t>‹N°›</a:t>
            </a:fld>
            <a:endParaRPr lang="fr-FR"/>
          </a:p>
        </p:txBody>
      </p:sp>
    </p:spTree>
    <p:extLst>
      <p:ext uri="{BB962C8B-B14F-4D97-AF65-F5344CB8AC3E}">
        <p14:creationId xmlns:p14="http://schemas.microsoft.com/office/powerpoint/2010/main" val="9476421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emf"/></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371600" y="1568677"/>
            <a:ext cx="9144000" cy="2387600"/>
          </a:xfrm>
        </p:spPr>
        <p:txBody>
          <a:bodyPr/>
          <a:lstStyle/>
          <a:p>
            <a:r>
              <a:rPr lang="fr-FR" b="1" i="1" baseline="-25000" dirty="0" smtClean="0">
                <a:solidFill>
                  <a:srgbClr val="000000"/>
                </a:solidFill>
                <a:latin typeface="Arial" panose="020B0604020202020204" pitchFamily="34" charset="0"/>
              </a:rPr>
              <a:t>Circuit oxygène</a:t>
            </a:r>
            <a:r>
              <a:rPr lang="fr-FR" dirty="0" smtClean="0"/>
              <a:t/>
            </a:r>
            <a:br>
              <a:rPr lang="fr-FR" dirty="0" smtClean="0"/>
            </a:br>
            <a:endParaRPr lang="fr-FR" dirty="0"/>
          </a:p>
        </p:txBody>
      </p:sp>
    </p:spTree>
    <p:extLst>
      <p:ext uri="{BB962C8B-B14F-4D97-AF65-F5344CB8AC3E}">
        <p14:creationId xmlns:p14="http://schemas.microsoft.com/office/powerpoint/2010/main" val="13042101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81099" y="858362"/>
            <a:ext cx="8984671" cy="21698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Une </a:t>
            </a:r>
            <a:r>
              <a:rPr lang="fr-FR" dirty="0"/>
              <a:t>dépressurisation brutale </a:t>
            </a:r>
            <a:r>
              <a:rPr lang="fr-FR" dirty="0" smtClean="0"/>
              <a:t>peut être ressentie </a:t>
            </a:r>
            <a:r>
              <a:rPr lang="fr-FR" dirty="0"/>
              <a:t>physiquement, </a:t>
            </a:r>
            <a:endParaRPr lang="fr-FR" dirty="0" smtClean="0"/>
          </a:p>
          <a:p>
            <a:pPr marL="285750" indent="-285750">
              <a:lnSpc>
                <a:spcPct val="150000"/>
              </a:lnSpc>
              <a:buFont typeface="Arial" panose="020B0604020202020204" pitchFamily="34" charset="0"/>
              <a:buChar char="•"/>
            </a:pPr>
            <a:r>
              <a:rPr lang="fr-FR" dirty="0" smtClean="0"/>
              <a:t>une </a:t>
            </a:r>
            <a:r>
              <a:rPr lang="fr-FR" dirty="0"/>
              <a:t>baisse lente de la pression n'est pas </a:t>
            </a:r>
            <a:r>
              <a:rPr lang="fr-FR" dirty="0" smtClean="0"/>
              <a:t>perceptible: </a:t>
            </a:r>
            <a:r>
              <a:rPr lang="fr-FR" dirty="0"/>
              <a:t>c'est pourquoi il faut impérativement que l'équipage soit alerté du dysfonctionnement.</a:t>
            </a:r>
          </a:p>
          <a:p>
            <a:pPr marL="285750" indent="-285750">
              <a:lnSpc>
                <a:spcPct val="150000"/>
              </a:lnSpc>
              <a:buFont typeface="Arial" panose="020B0604020202020204" pitchFamily="34" charset="0"/>
              <a:buChar char="•"/>
            </a:pPr>
            <a:r>
              <a:rPr lang="fr-FR" dirty="0"/>
              <a:t>Les systèmes doivent donc disposer d'une </a:t>
            </a:r>
            <a:r>
              <a:rPr lang="fr-FR" dirty="0" smtClean="0"/>
              <a:t>alarme: Si l'altitude </a:t>
            </a:r>
            <a:r>
              <a:rPr lang="fr-FR" dirty="0"/>
              <a:t>cabine dépasse </a:t>
            </a:r>
            <a:r>
              <a:rPr lang="fr-FR" dirty="0" smtClean="0"/>
              <a:t>9500 </a:t>
            </a:r>
            <a:r>
              <a:rPr lang="fr-FR" dirty="0" err="1" smtClean="0"/>
              <a:t>ft</a:t>
            </a:r>
            <a:r>
              <a:rPr lang="fr-FR" dirty="0" smtClean="0"/>
              <a:t> (suivant </a:t>
            </a:r>
            <a:r>
              <a:rPr lang="fr-FR" dirty="0"/>
              <a:t>les </a:t>
            </a:r>
            <a:r>
              <a:rPr lang="fr-FR" dirty="0" smtClean="0"/>
              <a:t>avions).</a:t>
            </a:r>
            <a:endParaRPr lang="fr-FR" dirty="0"/>
          </a:p>
        </p:txBody>
      </p:sp>
      <p:pic>
        <p:nvPicPr>
          <p:cNvPr id="3" name="Image 2"/>
          <p:cNvPicPr>
            <a:picLocks noChangeAspect="1"/>
          </p:cNvPicPr>
          <p:nvPr/>
        </p:nvPicPr>
        <p:blipFill>
          <a:blip r:embed="rId2"/>
          <a:stretch>
            <a:fillRect/>
          </a:stretch>
        </p:blipFill>
        <p:spPr>
          <a:xfrm>
            <a:off x="9459685" y="938429"/>
            <a:ext cx="2133600" cy="2143125"/>
          </a:xfrm>
          <a:prstGeom prst="rect">
            <a:avLst/>
          </a:prstGeom>
        </p:spPr>
      </p:pic>
      <p:sp>
        <p:nvSpPr>
          <p:cNvPr id="5" name="Rectangle 4"/>
          <p:cNvSpPr/>
          <p:nvPr/>
        </p:nvSpPr>
        <p:spPr>
          <a:xfrm>
            <a:off x="181099" y="3223187"/>
            <a:ext cx="8451271" cy="129586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la </a:t>
            </a:r>
            <a:r>
              <a:rPr lang="fr-FR" dirty="0"/>
              <a:t>pression minimum d'oxygène </a:t>
            </a:r>
            <a:r>
              <a:rPr lang="fr-FR" dirty="0" smtClean="0"/>
              <a:t>pur: 200 </a:t>
            </a:r>
            <a:r>
              <a:rPr lang="fr-FR" dirty="0" err="1" smtClean="0"/>
              <a:t>hPa</a:t>
            </a:r>
            <a:r>
              <a:rPr lang="fr-FR" dirty="0" smtClean="0"/>
              <a:t> (40 </a:t>
            </a:r>
            <a:r>
              <a:rPr lang="fr-FR" dirty="0"/>
              <a:t>000 </a:t>
            </a:r>
            <a:r>
              <a:rPr lang="fr-FR" dirty="0" err="1" smtClean="0"/>
              <a:t>ft</a:t>
            </a:r>
            <a:r>
              <a:rPr lang="fr-FR" dirty="0" smtClean="0"/>
              <a:t>): Homme </a:t>
            </a:r>
            <a:r>
              <a:rPr lang="fr-FR" dirty="0"/>
              <a:t>ne pourra </a:t>
            </a:r>
            <a:r>
              <a:rPr lang="fr-FR" dirty="0" smtClean="0"/>
              <a:t>plus </a:t>
            </a:r>
            <a:r>
              <a:rPr lang="fr-FR" dirty="0"/>
              <a:t>inhaler de l'oxygène pur sans surpression respiratoire.</a:t>
            </a:r>
          </a:p>
          <a:p>
            <a:pPr marL="285750" indent="-285750">
              <a:lnSpc>
                <a:spcPct val="150000"/>
              </a:lnSpc>
              <a:buFont typeface="Arial" panose="020B0604020202020204" pitchFamily="34" charset="0"/>
              <a:buChar char="•"/>
            </a:pPr>
            <a:r>
              <a:rPr lang="fr-FR" dirty="0"/>
              <a:t>Etant donnée la valeur faible du TCU aux altitudes élevées, </a:t>
            </a:r>
            <a:endParaRPr lang="fr-FR" dirty="0" smtClean="0"/>
          </a:p>
        </p:txBody>
      </p:sp>
      <p:pic>
        <p:nvPicPr>
          <p:cNvPr id="6" name="Image 5"/>
          <p:cNvPicPr>
            <a:picLocks noChangeAspect="1"/>
          </p:cNvPicPr>
          <p:nvPr/>
        </p:nvPicPr>
        <p:blipFill>
          <a:blip r:embed="rId3"/>
          <a:stretch>
            <a:fillRect/>
          </a:stretch>
        </p:blipFill>
        <p:spPr>
          <a:xfrm>
            <a:off x="8752114" y="3697310"/>
            <a:ext cx="3354160" cy="2315437"/>
          </a:xfrm>
          <a:prstGeom prst="rect">
            <a:avLst/>
          </a:prstGeom>
        </p:spPr>
        <p:style>
          <a:lnRef idx="2">
            <a:schemeClr val="accent2"/>
          </a:lnRef>
          <a:fillRef idx="1">
            <a:schemeClr val="lt1"/>
          </a:fillRef>
          <a:effectRef idx="0">
            <a:schemeClr val="accent2"/>
          </a:effectRef>
          <a:fontRef idx="minor">
            <a:schemeClr val="dk1"/>
          </a:fontRef>
        </p:style>
      </p:pic>
      <p:sp>
        <p:nvSpPr>
          <p:cNvPr id="7" name="Rectangle 6"/>
          <p:cNvSpPr/>
          <p:nvPr/>
        </p:nvSpPr>
        <p:spPr>
          <a:xfrm>
            <a:off x="4334409" y="206169"/>
            <a:ext cx="2968505"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Nécessité de l'oxygène à bord</a:t>
            </a:r>
          </a:p>
        </p:txBody>
      </p:sp>
      <p:sp>
        <p:nvSpPr>
          <p:cNvPr id="4" name="Rectangle 3"/>
          <p:cNvSpPr/>
          <p:nvPr/>
        </p:nvSpPr>
        <p:spPr>
          <a:xfrm>
            <a:off x="228104" y="5027654"/>
            <a:ext cx="8451271" cy="171136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dirty="0"/>
              <a:t>la réglementation prévoit </a:t>
            </a:r>
            <a:r>
              <a:rPr lang="fr-FR" dirty="0" smtClean="0"/>
              <a:t>que</a:t>
            </a:r>
          </a:p>
          <a:p>
            <a:pPr marL="285750" indent="-285750">
              <a:lnSpc>
                <a:spcPct val="150000"/>
              </a:lnSpc>
              <a:buFont typeface="Courier New" panose="02070309020205020404" pitchFamily="49" charset="0"/>
              <a:buChar char="o"/>
            </a:pPr>
            <a:r>
              <a:rPr lang="fr-FR" dirty="0" smtClean="0"/>
              <a:t>Les </a:t>
            </a:r>
            <a:r>
              <a:rPr lang="fr-FR" dirty="0"/>
              <a:t>vols devant être effectués au-dessus du niveau 410, </a:t>
            </a:r>
            <a:endParaRPr lang="fr-FR" dirty="0" smtClean="0"/>
          </a:p>
          <a:p>
            <a:pPr marL="285750" indent="-285750">
              <a:lnSpc>
                <a:spcPct val="150000"/>
              </a:lnSpc>
              <a:buFont typeface="Courier New" panose="02070309020205020404" pitchFamily="49" charset="0"/>
              <a:buChar char="o"/>
            </a:pPr>
            <a:r>
              <a:rPr lang="fr-FR" dirty="0" smtClean="0"/>
              <a:t>un </a:t>
            </a:r>
            <a:r>
              <a:rPr lang="fr-FR" dirty="0"/>
              <a:t>pilote restant seul aux commandes </a:t>
            </a:r>
            <a:endParaRPr lang="fr-FR" dirty="0" smtClean="0"/>
          </a:p>
          <a:p>
            <a:pPr>
              <a:lnSpc>
                <a:spcPct val="150000"/>
              </a:lnSpc>
            </a:pPr>
            <a:r>
              <a:rPr lang="fr-FR" dirty="0" smtClean="0"/>
              <a:t>doit porter </a:t>
            </a:r>
            <a:r>
              <a:rPr lang="fr-FR" dirty="0"/>
              <a:t>son masque à oxygène lorsque le second s'absente du poste.</a:t>
            </a:r>
            <a:endParaRPr lang="fr-FR" dirty="0"/>
          </a:p>
        </p:txBody>
      </p:sp>
      <p:sp>
        <p:nvSpPr>
          <p:cNvPr id="8" name="Flèche vers le bas 7"/>
          <p:cNvSpPr/>
          <p:nvPr/>
        </p:nvSpPr>
        <p:spPr>
          <a:xfrm>
            <a:off x="4334409" y="4577409"/>
            <a:ext cx="477077" cy="45720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1013334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06787" y="2018183"/>
            <a:ext cx="7197436" cy="212686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lnSpc>
                <a:spcPct val="150000"/>
              </a:lnSpc>
            </a:pPr>
            <a:r>
              <a:rPr lang="fr-FR" dirty="0" smtClean="0"/>
              <a:t>La présence d'oxygène à bord étant obligatoire, deux possibilités de stockage existent :</a:t>
            </a:r>
          </a:p>
          <a:p>
            <a:pPr marL="285750" indent="-285750" algn="just">
              <a:lnSpc>
                <a:spcPct val="150000"/>
              </a:lnSpc>
              <a:buFont typeface="Arial" panose="020B0604020202020204" pitchFamily="34" charset="0"/>
              <a:buChar char="•"/>
            </a:pPr>
            <a:r>
              <a:rPr lang="fr-FR" dirty="0" smtClean="0"/>
              <a:t>gazeux</a:t>
            </a:r>
          </a:p>
          <a:p>
            <a:pPr marL="285750" indent="-285750" algn="just">
              <a:lnSpc>
                <a:spcPct val="150000"/>
              </a:lnSpc>
              <a:buFont typeface="Arial" panose="020B0604020202020204" pitchFamily="34" charset="0"/>
              <a:buChar char="•"/>
            </a:pPr>
            <a:r>
              <a:rPr lang="fr-FR" dirty="0" smtClean="0"/>
              <a:t>chimique</a:t>
            </a:r>
          </a:p>
          <a:p>
            <a:pPr marL="285750" indent="-285750" algn="just">
              <a:lnSpc>
                <a:spcPct val="150000"/>
              </a:lnSpc>
              <a:buFont typeface="Arial" panose="020B0604020202020204" pitchFamily="34" charset="0"/>
              <a:buChar char="•"/>
            </a:pPr>
            <a:r>
              <a:rPr lang="fr-FR" dirty="0" smtClean="0"/>
              <a:t>Liquide: Ce mode de stockage est réservé à l'aviation militaire.</a:t>
            </a:r>
          </a:p>
        </p:txBody>
      </p:sp>
      <p:sp>
        <p:nvSpPr>
          <p:cNvPr id="2" name="Rectangle 1"/>
          <p:cNvSpPr/>
          <p:nvPr/>
        </p:nvSpPr>
        <p:spPr>
          <a:xfrm>
            <a:off x="4615685" y="239877"/>
            <a:ext cx="3088538"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Différentes formes de stockage</a:t>
            </a:r>
          </a:p>
        </p:txBody>
      </p:sp>
      <p:pic>
        <p:nvPicPr>
          <p:cNvPr id="5" name="Image 4"/>
          <p:cNvPicPr>
            <a:picLocks noChangeAspect="1"/>
          </p:cNvPicPr>
          <p:nvPr/>
        </p:nvPicPr>
        <p:blipFill>
          <a:blip r:embed="rId2"/>
          <a:stretch>
            <a:fillRect/>
          </a:stretch>
        </p:blipFill>
        <p:spPr>
          <a:xfrm>
            <a:off x="8852616" y="745820"/>
            <a:ext cx="2544726" cy="2544726"/>
          </a:xfrm>
          <a:prstGeom prst="rect">
            <a:avLst/>
          </a:prstGeom>
        </p:spPr>
        <p:style>
          <a:lnRef idx="2">
            <a:schemeClr val="accent2"/>
          </a:lnRef>
          <a:fillRef idx="1">
            <a:schemeClr val="lt1"/>
          </a:fillRef>
          <a:effectRef idx="0">
            <a:schemeClr val="accent2"/>
          </a:effectRef>
          <a:fontRef idx="minor">
            <a:schemeClr val="dk1"/>
          </a:fontRef>
        </p:style>
      </p:pic>
      <p:pic>
        <p:nvPicPr>
          <p:cNvPr id="6" name="Espace réservé du contenu 3"/>
          <p:cNvPicPr>
            <a:picLocks noGrp="1" noChangeAspect="1"/>
          </p:cNvPicPr>
          <p:nvPr>
            <p:ph idx="1"/>
          </p:nvPr>
        </p:nvPicPr>
        <p:blipFill>
          <a:blip r:embed="rId3"/>
          <a:stretch>
            <a:fillRect/>
          </a:stretch>
        </p:blipFill>
        <p:spPr>
          <a:xfrm>
            <a:off x="8852616" y="3766457"/>
            <a:ext cx="2729784" cy="2552778"/>
          </a:xfrm>
          <a:prstGeom prst="rect">
            <a:avLst/>
          </a:prstGeom>
        </p:spPr>
      </p:pic>
    </p:spTree>
    <p:extLst>
      <p:ext uri="{BB962C8B-B14F-4D97-AF65-F5344CB8AC3E}">
        <p14:creationId xmlns:p14="http://schemas.microsoft.com/office/powerpoint/2010/main" val="38484919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615685" y="239877"/>
            <a:ext cx="3088538"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Différentes formes de stockage</a:t>
            </a:r>
          </a:p>
        </p:txBody>
      </p:sp>
      <p:sp>
        <p:nvSpPr>
          <p:cNvPr id="3" name="Rectangle 2"/>
          <p:cNvSpPr/>
          <p:nvPr/>
        </p:nvSpPr>
        <p:spPr>
          <a:xfrm>
            <a:off x="383279" y="2044281"/>
            <a:ext cx="6631236" cy="295786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On </a:t>
            </a:r>
            <a:r>
              <a:rPr lang="fr-FR" dirty="0"/>
              <a:t>utilise des bouteilles à haute pression. </a:t>
            </a:r>
            <a:endParaRPr lang="fr-FR" dirty="0" smtClean="0"/>
          </a:p>
          <a:p>
            <a:pPr marL="285750" indent="-285750" algn="just">
              <a:lnSpc>
                <a:spcPct val="150000"/>
              </a:lnSpc>
              <a:buFont typeface="Arial" panose="020B0604020202020204" pitchFamily="34" charset="0"/>
              <a:buChar char="•"/>
            </a:pPr>
            <a:r>
              <a:rPr lang="fr-FR" dirty="0" smtClean="0"/>
              <a:t>Ces </a:t>
            </a:r>
            <a:r>
              <a:rPr lang="fr-FR" dirty="0"/>
              <a:t>bouteilles sont en acier et sont normalement remplies sous une pression de 1850 psi (soit 12 800 kPa). </a:t>
            </a:r>
            <a:endParaRPr lang="fr-FR" dirty="0" smtClean="0"/>
          </a:p>
          <a:p>
            <a:pPr marL="285750" indent="-285750" algn="just">
              <a:lnSpc>
                <a:spcPct val="150000"/>
              </a:lnSpc>
              <a:buFont typeface="Arial" panose="020B0604020202020204" pitchFamily="34" charset="0"/>
              <a:buChar char="•"/>
            </a:pPr>
            <a:r>
              <a:rPr lang="fr-FR" dirty="0" smtClean="0"/>
              <a:t>Une </a:t>
            </a:r>
            <a:r>
              <a:rPr lang="fr-FR" dirty="0"/>
              <a:t>telle pression nécessite l'installation d'un détendeur afin de délivrer une pression compatible avec la ventilation humaine. </a:t>
            </a:r>
            <a:endParaRPr lang="fr-FR" dirty="0" smtClean="0"/>
          </a:p>
          <a:p>
            <a:pPr marL="285750" indent="-285750" algn="just">
              <a:lnSpc>
                <a:spcPct val="150000"/>
              </a:lnSpc>
              <a:buFont typeface="Arial" panose="020B0604020202020204" pitchFamily="34" charset="0"/>
              <a:buChar char="•"/>
            </a:pPr>
            <a:r>
              <a:rPr lang="fr-FR" dirty="0" smtClean="0"/>
              <a:t>Les </a:t>
            </a:r>
            <a:r>
              <a:rPr lang="fr-FR" dirty="0"/>
              <a:t>bouteilles d'oxygène gazeux sont, théoriquement, identifiées par leur couleur verte conventionnelle.</a:t>
            </a:r>
          </a:p>
        </p:txBody>
      </p:sp>
      <p:sp>
        <p:nvSpPr>
          <p:cNvPr id="5" name="Rectangle 4"/>
          <p:cNvSpPr/>
          <p:nvPr/>
        </p:nvSpPr>
        <p:spPr>
          <a:xfrm>
            <a:off x="5305393" y="728601"/>
            <a:ext cx="1709122" cy="369332"/>
          </a:xfrm>
          <a:prstGeom prst="rect">
            <a:avLst/>
          </a:prstGeom>
        </p:spPr>
        <p:txBody>
          <a:bodyPr wrap="none">
            <a:spAutoFit/>
          </a:bodyPr>
          <a:lstStyle/>
          <a:p>
            <a:r>
              <a:rPr lang="fr-FR" dirty="0"/>
              <a:t>Stockage gazeux</a:t>
            </a:r>
          </a:p>
        </p:txBody>
      </p:sp>
      <p:pic>
        <p:nvPicPr>
          <p:cNvPr id="6" name="Image 5"/>
          <p:cNvPicPr>
            <a:picLocks noChangeAspect="1"/>
          </p:cNvPicPr>
          <p:nvPr/>
        </p:nvPicPr>
        <p:blipFill>
          <a:blip r:embed="rId2"/>
          <a:stretch>
            <a:fillRect/>
          </a:stretch>
        </p:blipFill>
        <p:spPr>
          <a:xfrm>
            <a:off x="7949102" y="1717710"/>
            <a:ext cx="3453004" cy="3453004"/>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234509370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12716" y="2156994"/>
            <a:ext cx="6599713" cy="295786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À la différence des deux précédents modes de stockage, pour lesquels l'oxygène est présent en permanence, le générateur chimique ne fabrique de l'oxygène qu'au moment de la demande.</a:t>
            </a:r>
          </a:p>
          <a:p>
            <a:pPr marL="285750" indent="-285750" algn="just">
              <a:lnSpc>
                <a:spcPct val="150000"/>
              </a:lnSpc>
              <a:buFont typeface="Arial" panose="020B0604020202020204" pitchFamily="34" charset="0"/>
              <a:buChar char="•"/>
            </a:pPr>
            <a:r>
              <a:rPr lang="fr-FR" dirty="0" smtClean="0"/>
              <a:t>Le générateur chimique utilise la propriété de composés suroxygénés, tels que le chlorate de sodium (NaCIO</a:t>
            </a:r>
            <a:r>
              <a:rPr lang="fr-FR" baseline="-25000" dirty="0" smtClean="0"/>
              <a:t>3</a:t>
            </a:r>
            <a:r>
              <a:rPr lang="fr-FR" dirty="0" smtClean="0"/>
              <a:t>), qui consiste à dégager une grande quantité d'oxygène lorsqu'ils sont chauffés à 248 °C.</a:t>
            </a:r>
          </a:p>
        </p:txBody>
      </p:sp>
      <p:sp>
        <p:nvSpPr>
          <p:cNvPr id="5" name="Rectangle 4"/>
          <p:cNvSpPr/>
          <p:nvPr/>
        </p:nvSpPr>
        <p:spPr>
          <a:xfrm>
            <a:off x="4551730" y="207220"/>
            <a:ext cx="3088538"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Différentes formes de stockage</a:t>
            </a:r>
          </a:p>
        </p:txBody>
      </p:sp>
      <p:sp>
        <p:nvSpPr>
          <p:cNvPr id="3" name="Rectangle 2"/>
          <p:cNvSpPr/>
          <p:nvPr/>
        </p:nvSpPr>
        <p:spPr>
          <a:xfrm>
            <a:off x="5126086" y="647078"/>
            <a:ext cx="1939826" cy="369332"/>
          </a:xfrm>
          <a:prstGeom prst="rect">
            <a:avLst/>
          </a:prstGeom>
        </p:spPr>
        <p:txBody>
          <a:bodyPr wrap="none">
            <a:spAutoFit/>
          </a:bodyPr>
          <a:lstStyle/>
          <a:p>
            <a:r>
              <a:rPr lang="fr-FR" dirty="0"/>
              <a:t>Stockage chimique</a:t>
            </a:r>
          </a:p>
        </p:txBody>
      </p:sp>
      <p:pic>
        <p:nvPicPr>
          <p:cNvPr id="6" name="Espace réservé du contenu 3"/>
          <p:cNvPicPr>
            <a:picLocks noGrp="1" noChangeAspect="1"/>
          </p:cNvPicPr>
          <p:nvPr>
            <p:ph idx="1"/>
          </p:nvPr>
        </p:nvPicPr>
        <p:blipFill>
          <a:blip r:embed="rId2"/>
          <a:stretch>
            <a:fillRect/>
          </a:stretch>
        </p:blipFill>
        <p:spPr>
          <a:xfrm>
            <a:off x="7065912" y="1271212"/>
            <a:ext cx="4854545" cy="4351338"/>
          </a:xfrm>
          <a:prstGeom prst="rect">
            <a:avLst/>
          </a:prstGeom>
        </p:spPr>
      </p:pic>
    </p:spTree>
    <p:extLst>
      <p:ext uri="{BB962C8B-B14F-4D97-AF65-F5344CB8AC3E}">
        <p14:creationId xmlns:p14="http://schemas.microsoft.com/office/powerpoint/2010/main" val="129340334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58288" y="1253479"/>
            <a:ext cx="6599713" cy="461985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Un dispositif de mise à feu enflamme le chlorate qui se consume lentement, et l'oxygène libéré s'échappe du récipient par un raccord approprié.</a:t>
            </a:r>
          </a:p>
          <a:p>
            <a:pPr marL="285750" indent="-285750" algn="just">
              <a:lnSpc>
                <a:spcPct val="150000"/>
              </a:lnSpc>
              <a:buFont typeface="Arial" panose="020B0604020202020204" pitchFamily="34" charset="0"/>
              <a:buChar char="•"/>
            </a:pPr>
            <a:r>
              <a:rPr lang="fr-FR" dirty="0" smtClean="0"/>
              <a:t>La réaction chimique est la suivante :</a:t>
            </a:r>
          </a:p>
          <a:p>
            <a:pPr algn="ctr">
              <a:lnSpc>
                <a:spcPct val="150000"/>
              </a:lnSpc>
            </a:pPr>
            <a:r>
              <a:rPr lang="fr-FR" dirty="0" smtClean="0"/>
              <a:t>2NaCIO</a:t>
            </a:r>
            <a:r>
              <a:rPr lang="fr-FR" baseline="-25000" dirty="0" smtClean="0"/>
              <a:t>3 </a:t>
            </a:r>
            <a:r>
              <a:rPr lang="fr-FR" dirty="0" smtClean="0"/>
              <a:t>	→ 2NaCI + 3O</a:t>
            </a:r>
            <a:r>
              <a:rPr lang="fr-FR" baseline="-25000" dirty="0" smtClean="0"/>
              <a:t>2</a:t>
            </a:r>
          </a:p>
          <a:p>
            <a:pPr marL="285750" indent="-285750" algn="just">
              <a:lnSpc>
                <a:spcPct val="150000"/>
              </a:lnSpc>
              <a:buFont typeface="Arial" panose="020B0604020202020204" pitchFamily="34" charset="0"/>
              <a:buChar char="•"/>
            </a:pPr>
            <a:r>
              <a:rPr lang="fr-FR" dirty="0" smtClean="0"/>
              <a:t>C'est une réaction exothermique (réaction chimique accompagnée d'un dégagement de chaleur).</a:t>
            </a:r>
          </a:p>
          <a:p>
            <a:pPr marL="285750" indent="-285750" algn="just">
              <a:lnSpc>
                <a:spcPct val="150000"/>
              </a:lnSpc>
              <a:buFont typeface="Arial" panose="020B0604020202020204" pitchFamily="34" charset="0"/>
              <a:buChar char="•"/>
            </a:pPr>
            <a:r>
              <a:rPr lang="fr-FR" dirty="0" smtClean="0"/>
              <a:t>On peut ainsi obtenir une masse d'oxygène égale à 45 % de la masse totale de chlorate. </a:t>
            </a:r>
          </a:p>
          <a:p>
            <a:pPr marL="285750" indent="-285750" algn="just">
              <a:lnSpc>
                <a:spcPct val="150000"/>
              </a:lnSpc>
              <a:buFont typeface="Arial" panose="020B0604020202020204" pitchFamily="34" charset="0"/>
              <a:buChar char="•"/>
            </a:pPr>
            <a:r>
              <a:rPr lang="fr-FR" dirty="0" smtClean="0"/>
              <a:t>Il faut noter que ce processus est irréversible et ne peut être interrompu une fois la combustion déclenchée.</a:t>
            </a:r>
            <a:endParaRPr lang="fr-FR" dirty="0"/>
          </a:p>
        </p:txBody>
      </p:sp>
      <p:sp>
        <p:nvSpPr>
          <p:cNvPr id="5" name="Rectangle 4"/>
          <p:cNvSpPr/>
          <p:nvPr/>
        </p:nvSpPr>
        <p:spPr>
          <a:xfrm>
            <a:off x="4551730" y="207220"/>
            <a:ext cx="3088538"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Différentes formes de stockage</a:t>
            </a:r>
          </a:p>
        </p:txBody>
      </p:sp>
      <p:sp>
        <p:nvSpPr>
          <p:cNvPr id="3" name="Rectangle 2"/>
          <p:cNvSpPr/>
          <p:nvPr/>
        </p:nvSpPr>
        <p:spPr>
          <a:xfrm>
            <a:off x="5126086" y="647078"/>
            <a:ext cx="1939826" cy="369332"/>
          </a:xfrm>
          <a:prstGeom prst="rect">
            <a:avLst/>
          </a:prstGeom>
        </p:spPr>
        <p:txBody>
          <a:bodyPr wrap="none">
            <a:spAutoFit/>
          </a:bodyPr>
          <a:lstStyle/>
          <a:p>
            <a:r>
              <a:rPr lang="fr-FR" dirty="0"/>
              <a:t>Stockage chimique</a:t>
            </a:r>
          </a:p>
        </p:txBody>
      </p:sp>
      <p:pic>
        <p:nvPicPr>
          <p:cNvPr id="6" name="Espace réservé du contenu 3"/>
          <p:cNvPicPr>
            <a:picLocks noGrp="1" noChangeAspect="1"/>
          </p:cNvPicPr>
          <p:nvPr>
            <p:ph idx="1"/>
          </p:nvPr>
        </p:nvPicPr>
        <p:blipFill>
          <a:blip r:embed="rId2"/>
          <a:stretch>
            <a:fillRect/>
          </a:stretch>
        </p:blipFill>
        <p:spPr>
          <a:xfrm>
            <a:off x="7065912" y="1271212"/>
            <a:ext cx="4854545" cy="4351338"/>
          </a:xfrm>
          <a:prstGeom prst="rect">
            <a:avLst/>
          </a:prstGeom>
        </p:spPr>
      </p:pic>
    </p:spTree>
    <p:extLst>
      <p:ext uri="{BB962C8B-B14F-4D97-AF65-F5344CB8AC3E}">
        <p14:creationId xmlns:p14="http://schemas.microsoft.com/office/powerpoint/2010/main" val="39085238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1708281" y="922110"/>
            <a:ext cx="8252147" cy="5627685"/>
          </a:xfrm>
          <a:prstGeom prst="rect">
            <a:avLst/>
          </a:prstGeom>
        </p:spPr>
      </p:pic>
      <p:sp>
        <p:nvSpPr>
          <p:cNvPr id="5" name="Rectangle 4"/>
          <p:cNvSpPr/>
          <p:nvPr/>
        </p:nvSpPr>
        <p:spPr>
          <a:xfrm>
            <a:off x="4551730" y="207220"/>
            <a:ext cx="3088538"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Différentes formes de stockage</a:t>
            </a:r>
          </a:p>
        </p:txBody>
      </p:sp>
    </p:spTree>
    <p:extLst>
      <p:ext uri="{BB962C8B-B14F-4D97-AF65-F5344CB8AC3E}">
        <p14:creationId xmlns:p14="http://schemas.microsoft.com/office/powerpoint/2010/main" val="254407975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819397" y="2159050"/>
            <a:ext cx="7540831" cy="230832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200000"/>
              </a:lnSpc>
            </a:pPr>
            <a:r>
              <a:rPr lang="fr-FR" dirty="0" smtClean="0"/>
              <a:t>L'oxygène présent à bord doit répondre à trois fonctions réglementaires :</a:t>
            </a:r>
          </a:p>
          <a:p>
            <a:pPr marL="285750" indent="-285750">
              <a:lnSpc>
                <a:spcPct val="200000"/>
              </a:lnSpc>
              <a:buFont typeface="Arial" panose="020B0604020202020204" pitchFamily="34" charset="0"/>
              <a:buChar char="•"/>
            </a:pPr>
            <a:r>
              <a:rPr lang="fr-FR" dirty="0" smtClean="0"/>
              <a:t>de subsistance ;</a:t>
            </a:r>
          </a:p>
          <a:p>
            <a:pPr marL="285750" indent="-285750">
              <a:lnSpc>
                <a:spcPct val="200000"/>
              </a:lnSpc>
              <a:buFont typeface="Arial" panose="020B0604020202020204" pitchFamily="34" charset="0"/>
              <a:buChar char="•"/>
            </a:pPr>
            <a:r>
              <a:rPr lang="fr-FR" dirty="0" smtClean="0"/>
              <a:t>de protection respiratoire ;</a:t>
            </a:r>
          </a:p>
          <a:p>
            <a:pPr marL="285750" indent="-285750">
              <a:lnSpc>
                <a:spcPct val="200000"/>
              </a:lnSpc>
              <a:buFont typeface="Arial" panose="020B0604020202020204" pitchFamily="34" charset="0"/>
              <a:buChar char="•"/>
            </a:pPr>
            <a:r>
              <a:rPr lang="fr-FR" dirty="0" smtClean="0"/>
              <a:t>de premier secours.</a:t>
            </a:r>
          </a:p>
        </p:txBody>
      </p:sp>
      <p:sp>
        <p:nvSpPr>
          <p:cNvPr id="5" name="Rectangle 4"/>
          <p:cNvSpPr/>
          <p:nvPr/>
        </p:nvSpPr>
        <p:spPr>
          <a:xfrm>
            <a:off x="3574265" y="120963"/>
            <a:ext cx="443583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Catégories d'oxygène </a:t>
            </a:r>
            <a:r>
              <a:rPr lang="fr-FR" dirty="0"/>
              <a:t>- équipements portatifs</a:t>
            </a:r>
          </a:p>
        </p:txBody>
      </p:sp>
      <p:pic>
        <p:nvPicPr>
          <p:cNvPr id="6" name="Image 5"/>
          <p:cNvPicPr>
            <a:picLocks noChangeAspect="1"/>
          </p:cNvPicPr>
          <p:nvPr/>
        </p:nvPicPr>
        <p:blipFill>
          <a:blip r:embed="rId2"/>
          <a:stretch>
            <a:fillRect/>
          </a:stretch>
        </p:blipFill>
        <p:spPr>
          <a:xfrm>
            <a:off x="8980716" y="229046"/>
            <a:ext cx="2569027" cy="1804741"/>
          </a:xfrm>
          <a:prstGeom prst="rect">
            <a:avLst/>
          </a:prstGeom>
        </p:spPr>
      </p:pic>
      <p:pic>
        <p:nvPicPr>
          <p:cNvPr id="7" name="Espace réservé du contenu 3"/>
          <p:cNvPicPr>
            <a:picLocks noGrp="1" noChangeAspect="1"/>
          </p:cNvPicPr>
          <p:nvPr>
            <p:ph idx="1"/>
          </p:nvPr>
        </p:nvPicPr>
        <p:blipFill>
          <a:blip r:embed="rId3"/>
          <a:stretch>
            <a:fillRect/>
          </a:stretch>
        </p:blipFill>
        <p:spPr>
          <a:xfrm>
            <a:off x="8980716" y="2165061"/>
            <a:ext cx="2569027" cy="2302313"/>
          </a:xfrm>
          <a:prstGeom prst="rect">
            <a:avLst/>
          </a:prstGeom>
        </p:spPr>
      </p:pic>
      <p:pic>
        <p:nvPicPr>
          <p:cNvPr id="8" name="Espace réservé du contenu 3"/>
          <p:cNvPicPr>
            <a:picLocks noChangeAspect="1"/>
          </p:cNvPicPr>
          <p:nvPr/>
        </p:nvPicPr>
        <p:blipFill rotWithShape="1">
          <a:blip r:embed="rId4"/>
          <a:srcRect l="4280" r="4253"/>
          <a:stretch/>
        </p:blipFill>
        <p:spPr>
          <a:xfrm>
            <a:off x="8980716" y="4614410"/>
            <a:ext cx="2569027" cy="2011082"/>
          </a:xfrm>
          <a:prstGeom prst="rect">
            <a:avLst/>
          </a:prstGeom>
        </p:spPr>
      </p:pic>
    </p:spTree>
    <p:extLst>
      <p:ext uri="{BB962C8B-B14F-4D97-AF65-F5344CB8AC3E}">
        <p14:creationId xmlns:p14="http://schemas.microsoft.com/office/powerpoint/2010/main" val="30981418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1536" y="878775"/>
            <a:ext cx="7585549" cy="133882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lnSpc>
                <a:spcPct val="150000"/>
              </a:lnSpc>
            </a:pPr>
            <a:r>
              <a:rPr lang="fr-FR" dirty="0" smtClean="0"/>
              <a:t>Cet </a:t>
            </a:r>
            <a:r>
              <a:rPr lang="fr-FR" dirty="0"/>
              <a:t>oxygène a pour but d'éviter les troubles hypoxiques. </a:t>
            </a:r>
            <a:endParaRPr lang="fr-FR" dirty="0" smtClean="0"/>
          </a:p>
          <a:p>
            <a:pPr marL="285750" indent="-285750" algn="just">
              <a:lnSpc>
                <a:spcPct val="150000"/>
              </a:lnSpc>
              <a:buFont typeface="Arial" panose="020B0604020202020204" pitchFamily="34" charset="0"/>
              <a:buChar char="•"/>
            </a:pPr>
            <a:r>
              <a:rPr lang="fr-FR" dirty="0" smtClean="0"/>
              <a:t>Il </a:t>
            </a:r>
            <a:r>
              <a:rPr lang="fr-FR" dirty="0"/>
              <a:t>est destiné à tous les occupants de l'aéronef.</a:t>
            </a:r>
          </a:p>
          <a:p>
            <a:pPr marL="285750" indent="-285750" algn="just">
              <a:lnSpc>
                <a:spcPct val="150000"/>
              </a:lnSpc>
              <a:buFont typeface="Arial" panose="020B0604020202020204" pitchFamily="34" charset="0"/>
              <a:buChar char="•"/>
            </a:pPr>
            <a:r>
              <a:rPr lang="fr-FR" dirty="0"/>
              <a:t>Il est exigé pour tout vol à une altitude pression &gt; 10 000 </a:t>
            </a:r>
            <a:r>
              <a:rPr lang="fr-FR" dirty="0" err="1"/>
              <a:t>ft</a:t>
            </a:r>
            <a:r>
              <a:rPr lang="fr-FR" dirty="0"/>
              <a:t> </a:t>
            </a:r>
            <a:r>
              <a:rPr lang="fr-FR" dirty="0"/>
              <a:t>(Z</a:t>
            </a:r>
            <a:r>
              <a:rPr lang="fr-FR" baseline="-25000" dirty="0"/>
              <a:t>P</a:t>
            </a:r>
            <a:r>
              <a:rPr lang="fr-FR" dirty="0"/>
              <a:t> </a:t>
            </a:r>
            <a:r>
              <a:rPr lang="fr-FR" dirty="0" smtClean="0"/>
              <a:t>cab)</a:t>
            </a:r>
            <a:endParaRPr lang="fr-FR" dirty="0" smtClean="0"/>
          </a:p>
        </p:txBody>
      </p:sp>
      <p:sp>
        <p:nvSpPr>
          <p:cNvPr id="5" name="Rectangle 4"/>
          <p:cNvSpPr/>
          <p:nvPr/>
        </p:nvSpPr>
        <p:spPr>
          <a:xfrm>
            <a:off x="3574265" y="120963"/>
            <a:ext cx="443583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Catégories d'oxygène </a:t>
            </a:r>
            <a:r>
              <a:rPr lang="fr-FR" dirty="0"/>
              <a:t>- équipements portatifs</a:t>
            </a:r>
          </a:p>
        </p:txBody>
      </p:sp>
      <p:sp>
        <p:nvSpPr>
          <p:cNvPr id="6" name="Rectangle 5"/>
          <p:cNvSpPr/>
          <p:nvPr/>
        </p:nvSpPr>
        <p:spPr>
          <a:xfrm>
            <a:off x="4553807" y="490295"/>
            <a:ext cx="2473819" cy="369332"/>
          </a:xfrm>
          <a:prstGeom prst="rect">
            <a:avLst/>
          </a:prstGeom>
        </p:spPr>
        <p:txBody>
          <a:bodyPr wrap="none">
            <a:spAutoFit/>
          </a:bodyPr>
          <a:lstStyle/>
          <a:p>
            <a:r>
              <a:rPr lang="fr-FR" dirty="0" smtClean="0"/>
              <a:t> </a:t>
            </a:r>
            <a:r>
              <a:rPr lang="fr-FR" dirty="0"/>
              <a:t>Oxygène de subsistance</a:t>
            </a:r>
          </a:p>
        </p:txBody>
      </p:sp>
      <p:sp>
        <p:nvSpPr>
          <p:cNvPr id="7" name="Rectangle 6"/>
          <p:cNvSpPr/>
          <p:nvPr/>
        </p:nvSpPr>
        <p:spPr>
          <a:xfrm>
            <a:off x="172479" y="4497087"/>
            <a:ext cx="7534606" cy="133882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pour l'équipage </a:t>
            </a:r>
            <a:r>
              <a:rPr lang="fr-FR" dirty="0"/>
              <a:t>de conduite, les masques devront être à pose rapide </a:t>
            </a:r>
            <a:r>
              <a:rPr lang="fr-FR" dirty="0" smtClean="0"/>
              <a:t>(&lt;5 s). </a:t>
            </a:r>
            <a:endParaRPr lang="fr-FR" dirty="0" smtClean="0"/>
          </a:p>
          <a:p>
            <a:pPr marL="285750" indent="-285750" algn="just">
              <a:lnSpc>
                <a:spcPct val="150000"/>
              </a:lnSpc>
              <a:buFont typeface="Arial" panose="020B0604020202020204" pitchFamily="34" charset="0"/>
              <a:buChar char="•"/>
            </a:pPr>
            <a:r>
              <a:rPr lang="fr-FR" dirty="0" smtClean="0"/>
              <a:t>Pour </a:t>
            </a:r>
            <a:r>
              <a:rPr lang="fr-FR" dirty="0"/>
              <a:t>les passagers, les masques devront être à portée immédiate et judicieusement répartis en cabine</a:t>
            </a:r>
            <a:r>
              <a:rPr lang="fr-FR" dirty="0" smtClean="0"/>
              <a:t>.</a:t>
            </a:r>
            <a:endParaRPr lang="fr-FR" dirty="0"/>
          </a:p>
        </p:txBody>
      </p:sp>
      <p:pic>
        <p:nvPicPr>
          <p:cNvPr id="10" name="Image 9"/>
          <p:cNvPicPr>
            <a:picLocks noChangeAspect="1"/>
          </p:cNvPicPr>
          <p:nvPr/>
        </p:nvPicPr>
        <p:blipFill>
          <a:blip r:embed="rId2"/>
          <a:stretch>
            <a:fillRect/>
          </a:stretch>
        </p:blipFill>
        <p:spPr>
          <a:xfrm>
            <a:off x="8175173" y="3700661"/>
            <a:ext cx="3810000" cy="2676525"/>
          </a:xfrm>
          <a:prstGeom prst="rect">
            <a:avLst/>
          </a:prstGeom>
        </p:spPr>
      </p:pic>
      <p:pic>
        <p:nvPicPr>
          <p:cNvPr id="11" name="Image 10"/>
          <p:cNvPicPr>
            <a:picLocks noChangeAspect="1"/>
          </p:cNvPicPr>
          <p:nvPr/>
        </p:nvPicPr>
        <p:blipFill>
          <a:blip r:embed="rId3"/>
          <a:stretch>
            <a:fillRect/>
          </a:stretch>
        </p:blipFill>
        <p:spPr>
          <a:xfrm>
            <a:off x="7794173" y="878775"/>
            <a:ext cx="4191000" cy="2209800"/>
          </a:xfrm>
          <a:prstGeom prst="rect">
            <a:avLst/>
          </a:prstGeom>
        </p:spPr>
        <p:style>
          <a:lnRef idx="2">
            <a:schemeClr val="accent2"/>
          </a:lnRef>
          <a:fillRef idx="1">
            <a:schemeClr val="lt1"/>
          </a:fillRef>
          <a:effectRef idx="0">
            <a:schemeClr val="accent2"/>
          </a:effectRef>
          <a:fontRef idx="minor">
            <a:schemeClr val="dk1"/>
          </a:fontRef>
        </p:style>
      </p:pic>
      <p:sp>
        <p:nvSpPr>
          <p:cNvPr id="2" name="Rectangle 1"/>
          <p:cNvSpPr/>
          <p:nvPr/>
        </p:nvSpPr>
        <p:spPr>
          <a:xfrm>
            <a:off x="121536" y="2388070"/>
            <a:ext cx="7585549"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lnSpc>
                <a:spcPct val="150000"/>
              </a:lnSpc>
            </a:pPr>
            <a:r>
              <a:rPr lang="fr-FR" b="1" dirty="0"/>
              <a:t>Sa fonction :</a:t>
            </a:r>
          </a:p>
          <a:p>
            <a:pPr marL="285750" indent="-285750" algn="just">
              <a:lnSpc>
                <a:spcPct val="150000"/>
              </a:lnSpc>
              <a:buFont typeface="Arial" panose="020B0604020202020204" pitchFamily="34" charset="0"/>
              <a:buChar char="•"/>
            </a:pPr>
            <a:r>
              <a:rPr lang="fr-FR" dirty="0"/>
              <a:t>pour les avions non pressurisés : éviter les troubles liés à l'altitude ;</a:t>
            </a:r>
          </a:p>
          <a:p>
            <a:pPr marL="285750" indent="-285750" algn="just">
              <a:lnSpc>
                <a:spcPct val="150000"/>
              </a:lnSpc>
              <a:buFont typeface="Arial" panose="020B0604020202020204" pitchFamily="34" charset="0"/>
              <a:buChar char="•"/>
            </a:pPr>
            <a:r>
              <a:rPr lang="fr-FR" dirty="0"/>
              <a:t>pour les avions pressurisés : éviter les troubles suite à une </a:t>
            </a:r>
            <a:r>
              <a:rPr lang="fr-FR" b="1" dirty="0"/>
              <a:t>dépressurisation</a:t>
            </a:r>
            <a:r>
              <a:rPr lang="fr-FR" dirty="0"/>
              <a:t> et durant une </a:t>
            </a:r>
            <a:r>
              <a:rPr lang="fr-FR" b="1" dirty="0"/>
              <a:t>descente d'urgence</a:t>
            </a:r>
            <a:r>
              <a:rPr lang="fr-FR" dirty="0"/>
              <a:t>.</a:t>
            </a:r>
            <a:endParaRPr lang="fr-FR" dirty="0"/>
          </a:p>
        </p:txBody>
      </p:sp>
    </p:spTree>
    <p:extLst>
      <p:ext uri="{BB962C8B-B14F-4D97-AF65-F5344CB8AC3E}">
        <p14:creationId xmlns:p14="http://schemas.microsoft.com/office/powerpoint/2010/main" val="30196577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19694" y="1629682"/>
            <a:ext cx="7269678" cy="369331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L'oxygène de protection respiratoire est destiné à protéger l'équipage contre la fumée et les gaz nocifs en cas de feu. Ceci concerne :</a:t>
            </a:r>
          </a:p>
          <a:p>
            <a:pPr marL="742950" lvl="1" indent="-285750">
              <a:buFont typeface="Courier New" panose="02070309020205020404" pitchFamily="49" charset="0"/>
              <a:buChar char="o"/>
            </a:pPr>
            <a:r>
              <a:rPr lang="fr-FR" dirty="0" smtClean="0"/>
              <a:t>les aéronefs pressurisés ;</a:t>
            </a:r>
          </a:p>
          <a:p>
            <a:pPr marL="742950" lvl="1" indent="-285750">
              <a:buFont typeface="Courier New" panose="02070309020205020404" pitchFamily="49" charset="0"/>
              <a:buChar char="o"/>
            </a:pPr>
            <a:r>
              <a:rPr lang="fr-FR" dirty="0" smtClean="0"/>
              <a:t>les aéronefs non pressurisés </a:t>
            </a:r>
            <a:r>
              <a:rPr lang="fr-FR" dirty="0" smtClean="0"/>
              <a:t>de:</a:t>
            </a:r>
          </a:p>
          <a:p>
            <a:pPr marL="1200150" lvl="2" indent="-285750">
              <a:buFont typeface="Wingdings" panose="05000000000000000000" pitchFamily="2" charset="2"/>
              <a:buChar char="§"/>
            </a:pPr>
            <a:r>
              <a:rPr lang="fr-FR" dirty="0" smtClean="0"/>
              <a:t>&gt;</a:t>
            </a:r>
            <a:r>
              <a:rPr lang="fr-FR" dirty="0" smtClean="0"/>
              <a:t> </a:t>
            </a:r>
            <a:r>
              <a:rPr lang="fr-FR" dirty="0" smtClean="0"/>
              <a:t>19 places </a:t>
            </a:r>
            <a:r>
              <a:rPr lang="fr-FR" dirty="0" smtClean="0"/>
              <a:t>ou</a:t>
            </a:r>
          </a:p>
          <a:p>
            <a:pPr marL="1200150" lvl="2" indent="-285750">
              <a:buFont typeface="Wingdings" panose="05000000000000000000" pitchFamily="2" charset="2"/>
              <a:buChar char="§"/>
            </a:pPr>
            <a:r>
              <a:rPr lang="fr-FR" dirty="0" smtClean="0"/>
              <a:t>une </a:t>
            </a:r>
            <a:r>
              <a:rPr lang="fr-FR" dirty="0" smtClean="0"/>
              <a:t>masse maximale certifiée au </a:t>
            </a:r>
            <a:r>
              <a:rPr lang="fr-FR" dirty="0" smtClean="0"/>
              <a:t>décollage &gt;à </a:t>
            </a:r>
            <a:r>
              <a:rPr lang="fr-FR" dirty="0" smtClean="0"/>
              <a:t>5,7 tonnes.</a:t>
            </a:r>
          </a:p>
          <a:p>
            <a:pPr marL="285750" indent="-285750">
              <a:buFont typeface="Arial" panose="020B0604020202020204" pitchFamily="34" charset="0"/>
              <a:buChar char="•"/>
            </a:pPr>
            <a:endParaRPr lang="fr-FR" dirty="0" smtClean="0"/>
          </a:p>
          <a:p>
            <a:pPr marL="285750" indent="-285750">
              <a:buFont typeface="Arial" panose="020B0604020202020204" pitchFamily="34" charset="0"/>
              <a:buChar char="•"/>
            </a:pPr>
            <a:r>
              <a:rPr lang="fr-FR" dirty="0" smtClean="0"/>
              <a:t>Les équipements fournissant cette catégorie d'oxygène doivent être </a:t>
            </a:r>
            <a:endParaRPr lang="fr-FR" dirty="0" smtClean="0"/>
          </a:p>
          <a:p>
            <a:pPr marL="742950" lvl="1" indent="-285750">
              <a:buFont typeface="Courier New" panose="02070309020205020404" pitchFamily="49" charset="0"/>
              <a:buChar char="o"/>
            </a:pPr>
            <a:r>
              <a:rPr lang="fr-FR" dirty="0" smtClean="0"/>
              <a:t>portatifs et</a:t>
            </a:r>
          </a:p>
          <a:p>
            <a:pPr marL="742950" lvl="1" indent="-285750">
              <a:buFont typeface="Courier New" panose="02070309020205020404" pitchFamily="49" charset="0"/>
              <a:buChar char="o"/>
            </a:pPr>
            <a:r>
              <a:rPr lang="fr-FR" dirty="0" smtClean="0"/>
              <a:t>alimentation </a:t>
            </a:r>
            <a:r>
              <a:rPr lang="fr-FR" dirty="0" smtClean="0"/>
              <a:t>en oxygène </a:t>
            </a:r>
            <a:r>
              <a:rPr lang="fr-FR" dirty="0" smtClean="0"/>
              <a:t>&gt; 15 mn.</a:t>
            </a:r>
            <a:endParaRPr lang="fr-FR" dirty="0" smtClean="0"/>
          </a:p>
          <a:p>
            <a:pPr marL="285750" indent="-285750">
              <a:buFont typeface="Arial" panose="020B0604020202020204" pitchFamily="34" charset="0"/>
              <a:buChar char="•"/>
            </a:pPr>
            <a:endParaRPr lang="fr-FR" dirty="0" smtClean="0"/>
          </a:p>
          <a:p>
            <a:pPr marL="285750" indent="-285750">
              <a:buFont typeface="Arial" panose="020B0604020202020204" pitchFamily="34" charset="0"/>
              <a:buChar char="•"/>
            </a:pPr>
            <a:r>
              <a:rPr lang="fr-FR" dirty="0" smtClean="0"/>
              <a:t>La protection respiratoire est assurée par un équipement autonome : </a:t>
            </a:r>
            <a:endParaRPr lang="fr-FR" dirty="0" smtClean="0"/>
          </a:p>
          <a:p>
            <a:pPr algn="ctr"/>
            <a:r>
              <a:rPr lang="fr-FR" b="1" dirty="0" smtClean="0"/>
              <a:t>la </a:t>
            </a:r>
            <a:r>
              <a:rPr lang="fr-FR" b="1" dirty="0" smtClean="0"/>
              <a:t>cagoule.</a:t>
            </a:r>
            <a:endParaRPr lang="fr-FR" b="1" dirty="0"/>
          </a:p>
        </p:txBody>
      </p:sp>
      <p:sp>
        <p:nvSpPr>
          <p:cNvPr id="5" name="Rectangle 4"/>
          <p:cNvSpPr/>
          <p:nvPr/>
        </p:nvSpPr>
        <p:spPr>
          <a:xfrm>
            <a:off x="3574265" y="120963"/>
            <a:ext cx="443583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Catégories d'oxygène </a:t>
            </a:r>
            <a:r>
              <a:rPr lang="fr-FR" dirty="0"/>
              <a:t>- équipements portatifs</a:t>
            </a:r>
          </a:p>
        </p:txBody>
      </p:sp>
      <p:sp>
        <p:nvSpPr>
          <p:cNvPr id="7" name="Rectangle 6"/>
          <p:cNvSpPr/>
          <p:nvPr/>
        </p:nvSpPr>
        <p:spPr>
          <a:xfrm>
            <a:off x="4181545" y="588266"/>
            <a:ext cx="3456074" cy="369332"/>
          </a:xfrm>
          <a:prstGeom prst="rect">
            <a:avLst/>
          </a:prstGeom>
        </p:spPr>
        <p:txBody>
          <a:bodyPr wrap="none">
            <a:spAutoFit/>
          </a:bodyPr>
          <a:lstStyle/>
          <a:p>
            <a:r>
              <a:rPr lang="fr-FR" dirty="0"/>
              <a:t>Oxygène de protection respiratoire</a:t>
            </a:r>
          </a:p>
        </p:txBody>
      </p:sp>
      <p:pic>
        <p:nvPicPr>
          <p:cNvPr id="8" name="Espace réservé du contenu 3"/>
          <p:cNvPicPr>
            <a:picLocks noGrp="1" noChangeAspect="1"/>
          </p:cNvPicPr>
          <p:nvPr>
            <p:ph idx="1"/>
          </p:nvPr>
        </p:nvPicPr>
        <p:blipFill>
          <a:blip r:embed="rId2"/>
          <a:stretch>
            <a:fillRect/>
          </a:stretch>
        </p:blipFill>
        <p:spPr>
          <a:xfrm>
            <a:off x="8010095" y="1629682"/>
            <a:ext cx="4015716" cy="3584575"/>
          </a:xfrm>
          <a:prstGeom prst="rect">
            <a:avLst/>
          </a:prstGeom>
        </p:spPr>
      </p:pic>
    </p:spTree>
    <p:extLst>
      <p:ext uri="{BB962C8B-B14F-4D97-AF65-F5344CB8AC3E}">
        <p14:creationId xmlns:p14="http://schemas.microsoft.com/office/powerpoint/2010/main" val="4205624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7426" y="1911350"/>
            <a:ext cx="6963603" cy="30008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Cet </a:t>
            </a:r>
            <a:r>
              <a:rPr lang="fr-FR" dirty="0" smtClean="0"/>
              <a:t>équipement n'est destiné qu'à l'équipage. </a:t>
            </a:r>
          </a:p>
          <a:p>
            <a:pPr marL="285750" indent="-285750" algn="just">
              <a:lnSpc>
                <a:spcPct val="150000"/>
              </a:lnSpc>
              <a:buFont typeface="Arial" panose="020B0604020202020204" pitchFamily="34" charset="0"/>
              <a:buChar char="•"/>
            </a:pPr>
            <a:r>
              <a:rPr lang="fr-FR" dirty="0" smtClean="0"/>
              <a:t>Il constitue un dispositif de protection </a:t>
            </a:r>
            <a:r>
              <a:rPr lang="fr-FR" dirty="0" smtClean="0"/>
              <a:t>respiratoire: contre </a:t>
            </a:r>
            <a:r>
              <a:rPr lang="fr-FR" dirty="0" smtClean="0"/>
              <a:t>les émanations de gaz toxiques </a:t>
            </a:r>
            <a:r>
              <a:rPr lang="fr-FR" dirty="0" smtClean="0"/>
              <a:t>(incendie </a:t>
            </a:r>
            <a:r>
              <a:rPr lang="fr-FR" dirty="0" smtClean="0"/>
              <a:t>ou un dégagement de fumée</a:t>
            </a:r>
            <a:r>
              <a:rPr lang="fr-FR" dirty="0" smtClean="0"/>
              <a:t>.)</a:t>
            </a:r>
            <a:endParaRPr lang="fr-FR" dirty="0" smtClean="0"/>
          </a:p>
          <a:p>
            <a:pPr marL="285750" indent="-285750" algn="just">
              <a:lnSpc>
                <a:spcPct val="150000"/>
              </a:lnSpc>
              <a:buFont typeface="Arial" panose="020B0604020202020204" pitchFamily="34" charset="0"/>
              <a:buChar char="•"/>
            </a:pPr>
            <a:r>
              <a:rPr lang="fr-FR" dirty="0" smtClean="0"/>
              <a:t>pour </a:t>
            </a:r>
            <a:r>
              <a:rPr lang="fr-FR" dirty="0" smtClean="0"/>
              <a:t>tout membre d'équipage qui utilisera un extincteur portatif au halon dans un endroit clos.</a:t>
            </a:r>
          </a:p>
          <a:p>
            <a:pPr marL="285750" indent="-285750" algn="just">
              <a:lnSpc>
                <a:spcPct val="150000"/>
              </a:lnSpc>
              <a:buFont typeface="Arial" panose="020B0604020202020204" pitchFamily="34" charset="0"/>
              <a:buChar char="•"/>
            </a:pPr>
            <a:r>
              <a:rPr lang="fr-FR" dirty="0" smtClean="0"/>
              <a:t>L'autonomie </a:t>
            </a:r>
            <a:r>
              <a:rPr lang="fr-FR" dirty="0" smtClean="0"/>
              <a:t>&gt; 15 </a:t>
            </a:r>
            <a:r>
              <a:rPr lang="fr-FR" dirty="0" smtClean="0"/>
              <a:t>minutes.</a:t>
            </a:r>
          </a:p>
          <a:p>
            <a:pPr marL="285750" indent="-285750" algn="just">
              <a:lnSpc>
                <a:spcPct val="150000"/>
              </a:lnSpc>
              <a:buFont typeface="Arial" panose="020B0604020202020204" pitchFamily="34" charset="0"/>
              <a:buChar char="•"/>
            </a:pPr>
            <a:r>
              <a:rPr lang="fr-FR" dirty="0" smtClean="0"/>
              <a:t>IL doit permettre </a:t>
            </a:r>
            <a:r>
              <a:rPr lang="fr-FR" dirty="0" smtClean="0"/>
              <a:t>les échanges de communication.</a:t>
            </a:r>
            <a:endParaRPr lang="fr-FR" dirty="0"/>
          </a:p>
        </p:txBody>
      </p:sp>
      <p:sp>
        <p:nvSpPr>
          <p:cNvPr id="5" name="Rectangle 4"/>
          <p:cNvSpPr/>
          <p:nvPr/>
        </p:nvSpPr>
        <p:spPr>
          <a:xfrm>
            <a:off x="3574265" y="120963"/>
            <a:ext cx="443583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Catégories d'oxygène </a:t>
            </a:r>
            <a:r>
              <a:rPr lang="fr-FR" dirty="0"/>
              <a:t>- équipements portatifs</a:t>
            </a:r>
          </a:p>
        </p:txBody>
      </p:sp>
      <p:sp>
        <p:nvSpPr>
          <p:cNvPr id="6" name="Rectangle 5"/>
          <p:cNvSpPr/>
          <p:nvPr/>
        </p:nvSpPr>
        <p:spPr>
          <a:xfrm>
            <a:off x="4181545" y="490295"/>
            <a:ext cx="3456074" cy="369332"/>
          </a:xfrm>
          <a:prstGeom prst="rect">
            <a:avLst/>
          </a:prstGeom>
        </p:spPr>
        <p:txBody>
          <a:bodyPr wrap="none">
            <a:spAutoFit/>
          </a:bodyPr>
          <a:lstStyle/>
          <a:p>
            <a:r>
              <a:rPr lang="fr-FR" dirty="0"/>
              <a:t>Oxygène de protection respiratoire</a:t>
            </a:r>
          </a:p>
        </p:txBody>
      </p:sp>
      <p:pic>
        <p:nvPicPr>
          <p:cNvPr id="7" name="Espace réservé du contenu 3"/>
          <p:cNvPicPr>
            <a:picLocks noGrp="1" noChangeAspect="1"/>
          </p:cNvPicPr>
          <p:nvPr>
            <p:ph idx="1"/>
          </p:nvPr>
        </p:nvPicPr>
        <p:blipFill rotWithShape="1">
          <a:blip r:embed="rId2"/>
          <a:srcRect l="3733" t="2093" r="5868" b="7596"/>
          <a:stretch/>
        </p:blipFill>
        <p:spPr>
          <a:xfrm>
            <a:off x="7402286" y="1544600"/>
            <a:ext cx="4474029" cy="4239171"/>
          </a:xfrm>
          <a:prstGeom prst="rect">
            <a:avLst/>
          </a:prstGeom>
        </p:spPr>
      </p:pic>
    </p:spTree>
    <p:extLst>
      <p:ext uri="{BB962C8B-B14F-4D97-AF65-F5344CB8AC3E}">
        <p14:creationId xmlns:p14="http://schemas.microsoft.com/office/powerpoint/2010/main" val="30446310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06583" y="3826901"/>
            <a:ext cx="6826331"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dirty="0" smtClean="0"/>
              <a:t>Une alimentation en oxygène est indispensable à bord d'un avion afin d'assurer une protection contre deux manifestations néfastes : </a:t>
            </a:r>
          </a:p>
          <a:p>
            <a:pPr marL="342900" indent="-342900">
              <a:lnSpc>
                <a:spcPct val="150000"/>
              </a:lnSpc>
              <a:buFont typeface="+mj-lt"/>
              <a:buAutoNum type="arabicPeriod"/>
            </a:pPr>
            <a:r>
              <a:rPr lang="fr-FR" dirty="0" smtClean="0"/>
              <a:t>les gaz toxiques ;</a:t>
            </a:r>
          </a:p>
          <a:p>
            <a:pPr marL="342900" indent="-342900">
              <a:lnSpc>
                <a:spcPct val="150000"/>
              </a:lnSpc>
              <a:buFont typeface="+mj-lt"/>
              <a:buAutoNum type="arabicPeriod"/>
            </a:pPr>
            <a:r>
              <a:rPr lang="fr-FR" dirty="0" smtClean="0"/>
              <a:t>l'hypoxie.</a:t>
            </a:r>
          </a:p>
        </p:txBody>
      </p:sp>
      <p:sp>
        <p:nvSpPr>
          <p:cNvPr id="5" name="Rectangle 4"/>
          <p:cNvSpPr/>
          <p:nvPr/>
        </p:nvSpPr>
        <p:spPr>
          <a:xfrm>
            <a:off x="4334409" y="206169"/>
            <a:ext cx="2968505"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Nécessité de l'oxygène à bord</a:t>
            </a:r>
          </a:p>
        </p:txBody>
      </p:sp>
      <p:sp>
        <p:nvSpPr>
          <p:cNvPr id="6" name="Rectangle 5"/>
          <p:cNvSpPr/>
          <p:nvPr/>
        </p:nvSpPr>
        <p:spPr>
          <a:xfrm>
            <a:off x="706583" y="848226"/>
            <a:ext cx="6848103" cy="254236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la présence de l’</a:t>
            </a:r>
            <a:r>
              <a:rPr lang="fr-FR" dirty="0" err="1" smtClean="0"/>
              <a:t>oxygene</a:t>
            </a:r>
            <a:r>
              <a:rPr lang="fr-FR" dirty="0" smtClean="0"/>
              <a:t> à bord des aéronefs est indispensable, voire obligatoire.</a:t>
            </a:r>
          </a:p>
          <a:p>
            <a:pPr marL="285750" indent="-285750">
              <a:lnSpc>
                <a:spcPct val="150000"/>
              </a:lnSpc>
              <a:buFont typeface="Arial" panose="020B0604020202020204" pitchFamily="34" charset="0"/>
              <a:buChar char="•"/>
            </a:pPr>
            <a:r>
              <a:rPr lang="fr-FR" dirty="0" smtClean="0"/>
              <a:t>La conception et les règles d'utilisation des circuits oxygène sont directement fonction :</a:t>
            </a:r>
          </a:p>
          <a:p>
            <a:pPr marL="742950" lvl="1" indent="-285750">
              <a:lnSpc>
                <a:spcPct val="150000"/>
              </a:lnSpc>
              <a:buFont typeface="Courier New" panose="02070309020205020404" pitchFamily="49" charset="0"/>
              <a:buChar char="o"/>
            </a:pPr>
            <a:r>
              <a:rPr lang="fr-FR" dirty="0" smtClean="0"/>
              <a:t>de la physiologie de l'être humain ;</a:t>
            </a:r>
          </a:p>
          <a:p>
            <a:pPr marL="742950" lvl="1" indent="-285750">
              <a:lnSpc>
                <a:spcPct val="150000"/>
              </a:lnSpc>
              <a:buFont typeface="Courier New" panose="02070309020205020404" pitchFamily="49" charset="0"/>
              <a:buChar char="o"/>
            </a:pPr>
            <a:r>
              <a:rPr lang="fr-FR" dirty="0" smtClean="0"/>
              <a:t>de la réglementation.</a:t>
            </a:r>
            <a:endParaRPr lang="fr-FR" dirty="0"/>
          </a:p>
        </p:txBody>
      </p:sp>
      <p:pic>
        <p:nvPicPr>
          <p:cNvPr id="2" name="Image 1"/>
          <p:cNvPicPr>
            <a:picLocks noChangeAspect="1"/>
          </p:cNvPicPr>
          <p:nvPr/>
        </p:nvPicPr>
        <p:blipFill>
          <a:blip r:embed="rId2"/>
          <a:stretch>
            <a:fillRect/>
          </a:stretch>
        </p:blipFill>
        <p:spPr>
          <a:xfrm>
            <a:off x="8081222" y="848226"/>
            <a:ext cx="3667186" cy="2572503"/>
          </a:xfrm>
          <a:prstGeom prst="rect">
            <a:avLst/>
          </a:prstGeom>
        </p:spPr>
        <p:style>
          <a:lnRef idx="2">
            <a:schemeClr val="accent2"/>
          </a:lnRef>
          <a:fillRef idx="1">
            <a:schemeClr val="lt1"/>
          </a:fillRef>
          <a:effectRef idx="0">
            <a:schemeClr val="accent2"/>
          </a:effectRef>
          <a:fontRef idx="minor">
            <a:schemeClr val="dk1"/>
          </a:fontRef>
        </p:style>
      </p:pic>
      <p:pic>
        <p:nvPicPr>
          <p:cNvPr id="3" name="Image 2"/>
          <p:cNvPicPr>
            <a:picLocks noChangeAspect="1"/>
          </p:cNvPicPr>
          <p:nvPr/>
        </p:nvPicPr>
        <p:blipFill>
          <a:blip r:embed="rId3"/>
          <a:stretch>
            <a:fillRect/>
          </a:stretch>
        </p:blipFill>
        <p:spPr>
          <a:xfrm>
            <a:off x="9011330" y="3835173"/>
            <a:ext cx="2028825" cy="2257425"/>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15134193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10579" y="1228959"/>
            <a:ext cx="5003678" cy="31393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dirty="0" smtClean="0"/>
              <a:t>totalement autonomes</a:t>
            </a:r>
          </a:p>
          <a:p>
            <a:pPr algn="just"/>
            <a:r>
              <a:rPr lang="fr-FR" dirty="0" smtClean="0"/>
              <a:t>fonctionnent </a:t>
            </a:r>
            <a:r>
              <a:rPr lang="fr-FR" dirty="0" smtClean="0"/>
              <a:t>en circuit fermé. </a:t>
            </a:r>
          </a:p>
          <a:p>
            <a:pPr algn="just"/>
            <a:r>
              <a:rPr lang="fr-FR" dirty="0" smtClean="0"/>
              <a:t>Elles se composent </a:t>
            </a:r>
          </a:p>
          <a:p>
            <a:pPr marL="285750" indent="-285750" algn="just">
              <a:buFont typeface="Courier New" panose="02070309020205020404" pitchFamily="49" charset="0"/>
              <a:buChar char="o"/>
            </a:pPr>
            <a:r>
              <a:rPr lang="fr-FR" dirty="0" smtClean="0"/>
              <a:t>une </a:t>
            </a:r>
            <a:r>
              <a:rPr lang="fr-FR" dirty="0" smtClean="0"/>
              <a:t>enveloppe </a:t>
            </a:r>
            <a:r>
              <a:rPr lang="fr-FR" dirty="0" smtClean="0"/>
              <a:t>souple</a:t>
            </a:r>
          </a:p>
          <a:p>
            <a:pPr marL="285750" indent="-285750" algn="just">
              <a:buFont typeface="Courier New" panose="02070309020205020404" pitchFamily="49" charset="0"/>
              <a:buChar char="o"/>
            </a:pPr>
            <a:r>
              <a:rPr lang="fr-FR" dirty="0" smtClean="0"/>
              <a:t>une </a:t>
            </a:r>
            <a:r>
              <a:rPr lang="fr-FR" dirty="0" smtClean="0"/>
              <a:t>visière rigide </a:t>
            </a:r>
          </a:p>
          <a:p>
            <a:pPr marL="285750" indent="-285750" algn="just">
              <a:buFont typeface="Courier New" panose="02070309020205020404" pitchFamily="49" charset="0"/>
              <a:buChar char="o"/>
            </a:pPr>
            <a:r>
              <a:rPr lang="fr-FR" dirty="0" smtClean="0"/>
              <a:t>membrane </a:t>
            </a:r>
            <a:r>
              <a:rPr lang="fr-FR" dirty="0" smtClean="0"/>
              <a:t>phonique </a:t>
            </a:r>
            <a:endParaRPr lang="fr-FR" dirty="0" smtClean="0"/>
          </a:p>
          <a:p>
            <a:pPr marL="285750" indent="-285750" algn="just">
              <a:buFont typeface="Courier New" panose="02070309020205020404" pitchFamily="49" charset="0"/>
              <a:buChar char="o"/>
            </a:pPr>
            <a:r>
              <a:rPr lang="fr-FR" dirty="0" smtClean="0"/>
              <a:t>tore </a:t>
            </a:r>
            <a:r>
              <a:rPr lang="fr-FR" dirty="0" smtClean="0"/>
              <a:t>rigide contenant de </a:t>
            </a:r>
            <a:r>
              <a:rPr lang="fr-FR" dirty="0" smtClean="0"/>
              <a:t>l'oxygène. </a:t>
            </a:r>
            <a:endParaRPr lang="fr-FR" dirty="0" smtClean="0"/>
          </a:p>
          <a:p>
            <a:pPr marL="285750" indent="-285750" algn="just">
              <a:buFont typeface="Courier New" panose="02070309020205020404" pitchFamily="49" charset="0"/>
              <a:buChar char="o"/>
            </a:pPr>
            <a:r>
              <a:rPr lang="fr-FR" dirty="0"/>
              <a:t>Une cartouche </a:t>
            </a:r>
            <a:r>
              <a:rPr lang="fr-FR" dirty="0" smtClean="0"/>
              <a:t>permet </a:t>
            </a:r>
            <a:r>
              <a:rPr lang="fr-FR" dirty="0"/>
              <a:t>de neutraliser les gaz expirés</a:t>
            </a:r>
            <a:r>
              <a:rPr lang="fr-FR" dirty="0" smtClean="0"/>
              <a:t>.</a:t>
            </a:r>
          </a:p>
          <a:p>
            <a:pPr marL="285750" indent="-285750" algn="just">
              <a:buFont typeface="Courier New" panose="02070309020205020404" pitchFamily="49" charset="0"/>
              <a:buChar char="o"/>
            </a:pPr>
            <a:r>
              <a:rPr lang="fr-FR" dirty="0" smtClean="0"/>
              <a:t>une </a:t>
            </a:r>
            <a:r>
              <a:rPr lang="fr-FR" dirty="0"/>
              <a:t>palette</a:t>
            </a:r>
            <a:r>
              <a:rPr lang="fr-FR" dirty="0" smtClean="0"/>
              <a:t> qui va activer la fourniture </a:t>
            </a:r>
            <a:r>
              <a:rPr lang="fr-FR" dirty="0" smtClean="0"/>
              <a:t>d'oxygène.</a:t>
            </a:r>
            <a:endParaRPr lang="fr-FR" dirty="0" smtClean="0"/>
          </a:p>
        </p:txBody>
      </p:sp>
      <p:sp>
        <p:nvSpPr>
          <p:cNvPr id="5" name="Rectangle 4"/>
          <p:cNvSpPr/>
          <p:nvPr/>
        </p:nvSpPr>
        <p:spPr>
          <a:xfrm>
            <a:off x="3574265" y="120963"/>
            <a:ext cx="443583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Catégories d'oxygène </a:t>
            </a:r>
            <a:r>
              <a:rPr lang="fr-FR" dirty="0"/>
              <a:t>- équipements portatifs</a:t>
            </a:r>
          </a:p>
        </p:txBody>
      </p:sp>
      <p:sp>
        <p:nvSpPr>
          <p:cNvPr id="6" name="Rectangle 5"/>
          <p:cNvSpPr/>
          <p:nvPr/>
        </p:nvSpPr>
        <p:spPr>
          <a:xfrm>
            <a:off x="4181545" y="490295"/>
            <a:ext cx="3456074" cy="369332"/>
          </a:xfrm>
          <a:prstGeom prst="rect">
            <a:avLst/>
          </a:prstGeom>
        </p:spPr>
        <p:txBody>
          <a:bodyPr wrap="none">
            <a:spAutoFit/>
          </a:bodyPr>
          <a:lstStyle/>
          <a:p>
            <a:r>
              <a:rPr lang="fr-FR" dirty="0"/>
              <a:t>Oxygène de protection respiratoire</a:t>
            </a:r>
          </a:p>
        </p:txBody>
      </p:sp>
      <p:pic>
        <p:nvPicPr>
          <p:cNvPr id="7" name="Espace réservé du contenu 3"/>
          <p:cNvPicPr>
            <a:picLocks noGrp="1" noChangeAspect="1"/>
          </p:cNvPicPr>
          <p:nvPr>
            <p:ph idx="1"/>
          </p:nvPr>
        </p:nvPicPr>
        <p:blipFill rotWithShape="1">
          <a:blip r:embed="rId2"/>
          <a:srcRect l="4438" t="2683" r="5998" b="47673"/>
          <a:stretch/>
        </p:blipFill>
        <p:spPr>
          <a:xfrm>
            <a:off x="5339341" y="859628"/>
            <a:ext cx="6460774" cy="3255172"/>
          </a:xfrm>
          <a:prstGeom prst="rect">
            <a:avLst/>
          </a:prstGeom>
        </p:spPr>
      </p:pic>
      <p:sp>
        <p:nvSpPr>
          <p:cNvPr id="2" name="Rectangle 1"/>
          <p:cNvSpPr/>
          <p:nvPr/>
        </p:nvSpPr>
        <p:spPr>
          <a:xfrm>
            <a:off x="2152922" y="715578"/>
            <a:ext cx="1103892" cy="369332"/>
          </a:xfrm>
          <a:prstGeom prst="rect">
            <a:avLst/>
          </a:prstGeom>
        </p:spPr>
        <p:txBody>
          <a:bodyPr wrap="none">
            <a:spAutoFit/>
          </a:bodyPr>
          <a:lstStyle/>
          <a:p>
            <a:pPr algn="just"/>
            <a:r>
              <a:rPr lang="fr-FR" b="1" dirty="0" smtClean="0"/>
              <a:t>Descriptif</a:t>
            </a:r>
            <a:endParaRPr lang="fr-FR" b="1" dirty="0"/>
          </a:p>
        </p:txBody>
      </p:sp>
      <p:pic>
        <p:nvPicPr>
          <p:cNvPr id="8" name="Espace réservé du contenu 3"/>
          <p:cNvPicPr>
            <a:picLocks noChangeAspect="1"/>
          </p:cNvPicPr>
          <p:nvPr/>
        </p:nvPicPr>
        <p:blipFill rotWithShape="1">
          <a:blip r:embed="rId2"/>
          <a:srcRect l="4438" t="2682" r="5998" b="7497"/>
          <a:stretch/>
        </p:blipFill>
        <p:spPr>
          <a:xfrm>
            <a:off x="5339341" y="859628"/>
            <a:ext cx="6460774" cy="5889516"/>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43849869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180809" y="1123503"/>
            <a:ext cx="5572330" cy="3949239"/>
          </a:xfrm>
          <a:prstGeom prst="rect">
            <a:avLst/>
          </a:prstGeom>
        </p:spPr>
      </p:pic>
      <p:sp>
        <p:nvSpPr>
          <p:cNvPr id="4" name="Rectangle 3"/>
          <p:cNvSpPr/>
          <p:nvPr/>
        </p:nvSpPr>
        <p:spPr>
          <a:xfrm>
            <a:off x="84809" y="2196401"/>
            <a:ext cx="5826134" cy="92333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endParaRPr lang="fr-FR" dirty="0" smtClean="0"/>
          </a:p>
          <a:p>
            <a:pPr algn="just"/>
            <a:r>
              <a:rPr lang="fr-FR" dirty="0" smtClean="0"/>
              <a:t>La cagoule est conditionnée sous vide dans une enveloppe étanche fixée à l'intérieur d'un boîtier de couleur orange.</a:t>
            </a:r>
            <a:endParaRPr lang="fr-FR" dirty="0"/>
          </a:p>
        </p:txBody>
      </p:sp>
      <p:sp>
        <p:nvSpPr>
          <p:cNvPr id="6" name="Rectangle 5"/>
          <p:cNvSpPr/>
          <p:nvPr/>
        </p:nvSpPr>
        <p:spPr>
          <a:xfrm>
            <a:off x="3574265" y="120963"/>
            <a:ext cx="443583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Catégories d'oxygène </a:t>
            </a:r>
            <a:r>
              <a:rPr lang="fr-FR" dirty="0"/>
              <a:t>- équipements portatifs</a:t>
            </a:r>
          </a:p>
        </p:txBody>
      </p:sp>
      <p:sp>
        <p:nvSpPr>
          <p:cNvPr id="7" name="Rectangle 6"/>
          <p:cNvSpPr/>
          <p:nvPr/>
        </p:nvSpPr>
        <p:spPr>
          <a:xfrm>
            <a:off x="4181545" y="490295"/>
            <a:ext cx="3456074" cy="369332"/>
          </a:xfrm>
          <a:prstGeom prst="rect">
            <a:avLst/>
          </a:prstGeom>
        </p:spPr>
        <p:txBody>
          <a:bodyPr wrap="none">
            <a:spAutoFit/>
          </a:bodyPr>
          <a:lstStyle/>
          <a:p>
            <a:r>
              <a:rPr lang="fr-FR" dirty="0"/>
              <a:t>Oxygène de protection respiratoire</a:t>
            </a:r>
          </a:p>
        </p:txBody>
      </p:sp>
      <p:sp>
        <p:nvSpPr>
          <p:cNvPr id="2" name="Rectangle 1"/>
          <p:cNvSpPr/>
          <p:nvPr/>
        </p:nvSpPr>
        <p:spPr>
          <a:xfrm>
            <a:off x="2068230" y="1491734"/>
            <a:ext cx="1859292" cy="369332"/>
          </a:xfrm>
          <a:prstGeom prst="rect">
            <a:avLst/>
          </a:prstGeom>
        </p:spPr>
        <p:txBody>
          <a:bodyPr wrap="none">
            <a:spAutoFit/>
          </a:bodyPr>
          <a:lstStyle/>
          <a:p>
            <a:pPr algn="just"/>
            <a:r>
              <a:rPr lang="fr-FR" b="1" dirty="0"/>
              <a:t>Conditionnement</a:t>
            </a:r>
          </a:p>
        </p:txBody>
      </p:sp>
    </p:spTree>
    <p:extLst>
      <p:ext uri="{BB962C8B-B14F-4D97-AF65-F5344CB8AC3E}">
        <p14:creationId xmlns:p14="http://schemas.microsoft.com/office/powerpoint/2010/main" val="263698498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79863" y="1120884"/>
            <a:ext cx="10960924" cy="258532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Déverrouiller </a:t>
            </a:r>
            <a:r>
              <a:rPr lang="fr-FR" dirty="0" smtClean="0"/>
              <a:t>le couvercle et ouvrir la boîte en cassant le fil.</a:t>
            </a:r>
          </a:p>
          <a:p>
            <a:pPr marL="285750" indent="-285750">
              <a:buFont typeface="Arial" panose="020B0604020202020204" pitchFamily="34" charset="0"/>
              <a:buChar char="•"/>
            </a:pPr>
            <a:r>
              <a:rPr lang="fr-FR" dirty="0" smtClean="0"/>
              <a:t>Extraire la cagoule de sa boîte.</a:t>
            </a:r>
          </a:p>
          <a:p>
            <a:pPr marL="285750" indent="-285750">
              <a:buFont typeface="Arial" panose="020B0604020202020204" pitchFamily="34" charset="0"/>
              <a:buChar char="•"/>
            </a:pPr>
            <a:r>
              <a:rPr lang="fr-FR" dirty="0" smtClean="0"/>
              <a:t> L'enveloppe étanche se déchire automatiquement, ce qui facilite la préhension de la cagoule.</a:t>
            </a:r>
          </a:p>
          <a:p>
            <a:pPr marL="285750" indent="-285750">
              <a:buFont typeface="Arial" panose="020B0604020202020204" pitchFamily="34" charset="0"/>
              <a:buChar char="•"/>
            </a:pPr>
            <a:r>
              <a:rPr lang="fr-FR" dirty="0" smtClean="0"/>
              <a:t>Secouer la cagoule pour la déplier.</a:t>
            </a:r>
          </a:p>
          <a:p>
            <a:pPr marL="285750" indent="-285750">
              <a:buFont typeface="Arial" panose="020B0604020202020204" pitchFamily="34" charset="0"/>
              <a:buChar char="•"/>
            </a:pPr>
            <a:r>
              <a:rPr lang="fr-FR" dirty="0" smtClean="0"/>
              <a:t>Saisir la cagoule à deux mains par le tore, pouces à l'intérieur au niveau des repères orangés pour dégager au maximum le trou de passage de la tête.</a:t>
            </a:r>
          </a:p>
          <a:p>
            <a:pPr marL="285750" indent="-285750">
              <a:buFont typeface="Arial" panose="020B0604020202020204" pitchFamily="34" charset="0"/>
              <a:buChar char="•"/>
            </a:pPr>
            <a:r>
              <a:rPr lang="fr-FR" dirty="0" smtClean="0"/>
              <a:t>Déployer la cagoule par un mouvement sec de haut en bas.</a:t>
            </a:r>
          </a:p>
          <a:p>
            <a:pPr marL="285750" indent="-285750">
              <a:buFont typeface="Arial" panose="020B0604020202020204" pitchFamily="34" charset="0"/>
              <a:buChar char="•"/>
            </a:pPr>
            <a:r>
              <a:rPr lang="fr-FR" dirty="0" smtClean="0"/>
              <a:t>Enfiler la cagoule comme une casquette (de l'arrière vers l'avant). </a:t>
            </a:r>
          </a:p>
          <a:p>
            <a:pPr marL="285750" indent="-285750">
              <a:buFont typeface="Arial" panose="020B0604020202020204" pitchFamily="34" charset="0"/>
              <a:buChar char="•"/>
            </a:pPr>
            <a:r>
              <a:rPr lang="fr-FR" dirty="0" smtClean="0"/>
              <a:t>Le passage de la tête entraîne le déplacement de la palette qui commande l'arrivée d'oxygène.</a:t>
            </a:r>
            <a:endParaRPr lang="fr-FR" dirty="0"/>
          </a:p>
        </p:txBody>
      </p:sp>
      <p:sp>
        <p:nvSpPr>
          <p:cNvPr id="5" name="Rectangle 4"/>
          <p:cNvSpPr/>
          <p:nvPr/>
        </p:nvSpPr>
        <p:spPr>
          <a:xfrm>
            <a:off x="3574265" y="120963"/>
            <a:ext cx="443583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Catégories d'oxygène </a:t>
            </a:r>
            <a:r>
              <a:rPr lang="fr-FR" dirty="0"/>
              <a:t>- équipements portatifs</a:t>
            </a:r>
          </a:p>
        </p:txBody>
      </p:sp>
      <p:sp>
        <p:nvSpPr>
          <p:cNvPr id="6" name="Rectangle 5"/>
          <p:cNvSpPr/>
          <p:nvPr/>
        </p:nvSpPr>
        <p:spPr>
          <a:xfrm>
            <a:off x="4181545" y="490295"/>
            <a:ext cx="3456074" cy="369332"/>
          </a:xfrm>
          <a:prstGeom prst="rect">
            <a:avLst/>
          </a:prstGeom>
        </p:spPr>
        <p:txBody>
          <a:bodyPr wrap="none">
            <a:spAutoFit/>
          </a:bodyPr>
          <a:lstStyle/>
          <a:p>
            <a:r>
              <a:rPr lang="fr-FR" dirty="0"/>
              <a:t>Oxygène de protection respiratoire</a:t>
            </a:r>
          </a:p>
        </p:txBody>
      </p:sp>
      <p:pic>
        <p:nvPicPr>
          <p:cNvPr id="7" name="Espace réservé du contenu 3"/>
          <p:cNvPicPr>
            <a:picLocks noGrp="1" noChangeAspect="1"/>
          </p:cNvPicPr>
          <p:nvPr>
            <p:ph idx="1"/>
          </p:nvPr>
        </p:nvPicPr>
        <p:blipFill>
          <a:blip r:embed="rId2"/>
          <a:stretch>
            <a:fillRect/>
          </a:stretch>
        </p:blipFill>
        <p:spPr>
          <a:xfrm>
            <a:off x="2261392" y="4091281"/>
            <a:ext cx="7492321" cy="2675612"/>
          </a:xfrm>
          <a:prstGeom prst="rect">
            <a:avLst/>
          </a:prstGeom>
        </p:spPr>
      </p:pic>
      <p:sp>
        <p:nvSpPr>
          <p:cNvPr id="2" name="Rectangle 1"/>
          <p:cNvSpPr/>
          <p:nvPr/>
        </p:nvSpPr>
        <p:spPr>
          <a:xfrm>
            <a:off x="5324582" y="751552"/>
            <a:ext cx="1170000" cy="369332"/>
          </a:xfrm>
          <a:prstGeom prst="rect">
            <a:avLst/>
          </a:prstGeom>
        </p:spPr>
        <p:txBody>
          <a:bodyPr wrap="none">
            <a:spAutoFit/>
          </a:bodyPr>
          <a:lstStyle/>
          <a:p>
            <a:r>
              <a:rPr lang="fr-FR" b="1" dirty="0"/>
              <a:t>Utilisation</a:t>
            </a:r>
          </a:p>
        </p:txBody>
      </p:sp>
    </p:spTree>
    <p:extLst>
      <p:ext uri="{BB962C8B-B14F-4D97-AF65-F5344CB8AC3E}">
        <p14:creationId xmlns:p14="http://schemas.microsoft.com/office/powerpoint/2010/main" val="18801830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5267" y="1823137"/>
            <a:ext cx="6246420" cy="32778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dirty="0" smtClean="0"/>
              <a:t>Le </a:t>
            </a:r>
            <a:r>
              <a:rPr lang="fr-FR" dirty="0" smtClean="0"/>
              <a:t>contrôle s'effectue sans ouvrir la boîte.</a:t>
            </a:r>
          </a:p>
          <a:p>
            <a:pPr marL="285750" indent="-285750" algn="just">
              <a:lnSpc>
                <a:spcPct val="150000"/>
              </a:lnSpc>
              <a:buFont typeface="Arial" panose="020B0604020202020204" pitchFamily="34" charset="0"/>
              <a:buChar char="•"/>
            </a:pPr>
            <a:r>
              <a:rPr lang="fr-FR" b="1" dirty="0" smtClean="0"/>
              <a:t>Un témoin vert signalant </a:t>
            </a:r>
            <a:r>
              <a:rPr lang="fr-FR" dirty="0" smtClean="0"/>
              <a:t>le bon état de la cagoule apparaît à travers une fenêtre de vision située sur le couvercle de la boîte de conditionnement. </a:t>
            </a:r>
          </a:p>
          <a:p>
            <a:pPr marL="285750" indent="-285750" algn="just">
              <a:lnSpc>
                <a:spcPct val="150000"/>
              </a:lnSpc>
              <a:buFont typeface="Arial" panose="020B0604020202020204" pitchFamily="34" charset="0"/>
              <a:buChar char="•"/>
            </a:pPr>
            <a:r>
              <a:rPr lang="fr-FR" dirty="0" smtClean="0"/>
              <a:t>Lorsqu'une éventuelle </a:t>
            </a:r>
            <a:r>
              <a:rPr lang="fr-FR" b="1" dirty="0" smtClean="0"/>
              <a:t>fuite d'oxygène </a:t>
            </a:r>
            <a:r>
              <a:rPr lang="fr-FR" dirty="0" smtClean="0"/>
              <a:t>se produit à l'intérieur de l'enveloppe étanche, le </a:t>
            </a:r>
            <a:r>
              <a:rPr lang="fr-FR" b="1" dirty="0" smtClean="0"/>
              <a:t>témoin devient rouge</a:t>
            </a:r>
            <a:r>
              <a:rPr lang="fr-FR" dirty="0" smtClean="0"/>
              <a:t> : la cagoule n'est alors plus opérationnelle.</a:t>
            </a:r>
          </a:p>
          <a:p>
            <a:pPr marL="285750" indent="-285750" algn="just">
              <a:lnSpc>
                <a:spcPct val="150000"/>
              </a:lnSpc>
              <a:buFont typeface="Arial" panose="020B0604020202020204" pitchFamily="34" charset="0"/>
              <a:buChar char="•"/>
            </a:pPr>
            <a:r>
              <a:rPr lang="fr-FR" dirty="0" smtClean="0"/>
              <a:t>La durée de vie d'une cagoule est d'environ </a:t>
            </a:r>
            <a:r>
              <a:rPr lang="fr-FR" b="1" dirty="0" smtClean="0"/>
              <a:t>10 ans</a:t>
            </a:r>
            <a:r>
              <a:rPr lang="fr-FR" dirty="0" smtClean="0"/>
              <a:t>.</a:t>
            </a:r>
          </a:p>
        </p:txBody>
      </p:sp>
      <p:sp>
        <p:nvSpPr>
          <p:cNvPr id="5" name="Rectangle 4"/>
          <p:cNvSpPr/>
          <p:nvPr/>
        </p:nvSpPr>
        <p:spPr>
          <a:xfrm>
            <a:off x="3574265" y="120963"/>
            <a:ext cx="443583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Catégories d'oxygène </a:t>
            </a:r>
            <a:r>
              <a:rPr lang="fr-FR" dirty="0"/>
              <a:t>- équipements portatifs</a:t>
            </a:r>
          </a:p>
        </p:txBody>
      </p:sp>
      <p:sp>
        <p:nvSpPr>
          <p:cNvPr id="6" name="Rectangle 5"/>
          <p:cNvSpPr/>
          <p:nvPr/>
        </p:nvSpPr>
        <p:spPr>
          <a:xfrm>
            <a:off x="4181545" y="490295"/>
            <a:ext cx="3456074" cy="369332"/>
          </a:xfrm>
          <a:prstGeom prst="rect">
            <a:avLst/>
          </a:prstGeom>
        </p:spPr>
        <p:txBody>
          <a:bodyPr wrap="none">
            <a:spAutoFit/>
          </a:bodyPr>
          <a:lstStyle/>
          <a:p>
            <a:r>
              <a:rPr lang="fr-FR" dirty="0"/>
              <a:t>Oxygène de protection respiratoire</a:t>
            </a:r>
          </a:p>
        </p:txBody>
      </p:sp>
      <p:pic>
        <p:nvPicPr>
          <p:cNvPr id="8" name="Espace réservé du contenu 4"/>
          <p:cNvPicPr>
            <a:picLocks noGrp="1" noChangeAspect="1"/>
          </p:cNvPicPr>
          <p:nvPr>
            <p:ph idx="1"/>
          </p:nvPr>
        </p:nvPicPr>
        <p:blipFill>
          <a:blip r:embed="rId2"/>
          <a:stretch>
            <a:fillRect/>
          </a:stretch>
        </p:blipFill>
        <p:spPr>
          <a:xfrm>
            <a:off x="6507380" y="1486711"/>
            <a:ext cx="5572330" cy="3949239"/>
          </a:xfrm>
          <a:prstGeom prst="rect">
            <a:avLst/>
          </a:prstGeom>
        </p:spPr>
      </p:pic>
      <p:sp>
        <p:nvSpPr>
          <p:cNvPr id="2" name="Rectangle 1"/>
          <p:cNvSpPr/>
          <p:nvPr/>
        </p:nvSpPr>
        <p:spPr>
          <a:xfrm>
            <a:off x="3012087" y="1088509"/>
            <a:ext cx="1005275" cy="369332"/>
          </a:xfrm>
          <a:prstGeom prst="rect">
            <a:avLst/>
          </a:prstGeom>
        </p:spPr>
        <p:txBody>
          <a:bodyPr wrap="none">
            <a:spAutoFit/>
          </a:bodyPr>
          <a:lstStyle/>
          <a:p>
            <a:pPr algn="just"/>
            <a:r>
              <a:rPr lang="fr-FR" b="1" dirty="0"/>
              <a:t>Contrôle</a:t>
            </a:r>
          </a:p>
        </p:txBody>
      </p:sp>
    </p:spTree>
    <p:extLst>
      <p:ext uri="{BB962C8B-B14F-4D97-AF65-F5344CB8AC3E}">
        <p14:creationId xmlns:p14="http://schemas.microsoft.com/office/powerpoint/2010/main" val="25773712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36112" y="1563585"/>
            <a:ext cx="6899562" cy="258532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apporter </a:t>
            </a:r>
            <a:r>
              <a:rPr lang="fr-FR" dirty="0"/>
              <a:t>une aide médicale à certains passagers </a:t>
            </a:r>
            <a:endParaRPr lang="fr-FR" dirty="0" smtClean="0"/>
          </a:p>
          <a:p>
            <a:pPr marL="285750" indent="-285750" algn="just">
              <a:lnSpc>
                <a:spcPct val="150000"/>
              </a:lnSpc>
              <a:buFont typeface="Arial" panose="020B0604020202020204" pitchFamily="34" charset="0"/>
              <a:buChar char="•"/>
            </a:pPr>
            <a:r>
              <a:rPr lang="fr-FR" dirty="0" smtClean="0"/>
              <a:t>raisons physiologiques: besoin </a:t>
            </a:r>
            <a:r>
              <a:rPr lang="fr-FR" dirty="0"/>
              <a:t>d'oxygène suite à </a:t>
            </a:r>
            <a:endParaRPr lang="fr-FR" dirty="0" smtClean="0"/>
          </a:p>
          <a:p>
            <a:pPr marL="742950" lvl="1" indent="-285750" algn="just">
              <a:lnSpc>
                <a:spcPct val="150000"/>
              </a:lnSpc>
              <a:buFont typeface="Courier New" panose="02070309020205020404" pitchFamily="49" charset="0"/>
              <a:buChar char="o"/>
            </a:pPr>
            <a:r>
              <a:rPr lang="fr-FR" dirty="0" smtClean="0"/>
              <a:t>une </a:t>
            </a:r>
            <a:r>
              <a:rPr lang="fr-FR" dirty="0"/>
              <a:t>dépressurisation de la cabine</a:t>
            </a:r>
            <a:r>
              <a:rPr lang="fr-FR" dirty="0"/>
              <a:t>. </a:t>
            </a:r>
            <a:endParaRPr lang="fr-FR" dirty="0" smtClean="0"/>
          </a:p>
          <a:p>
            <a:pPr marL="742950" lvl="1" indent="-285750" algn="just">
              <a:lnSpc>
                <a:spcPct val="150000"/>
              </a:lnSpc>
              <a:buFont typeface="Courier New" panose="02070309020205020404" pitchFamily="49" charset="0"/>
              <a:buChar char="o"/>
            </a:pPr>
            <a:r>
              <a:rPr lang="fr-FR" dirty="0" smtClean="0"/>
              <a:t>une </a:t>
            </a:r>
            <a:r>
              <a:rPr lang="fr-FR" dirty="0"/>
              <a:t>descente d'urgence</a:t>
            </a:r>
            <a:endParaRPr lang="fr-FR" dirty="0"/>
          </a:p>
          <a:p>
            <a:pPr algn="just">
              <a:lnSpc>
                <a:spcPct val="150000"/>
              </a:lnSpc>
            </a:pPr>
            <a:r>
              <a:rPr lang="fr-FR" dirty="0"/>
              <a:t>tant que l'altitude-pression cabine est supérieure à 8 000 </a:t>
            </a:r>
            <a:r>
              <a:rPr lang="fr-FR" dirty="0" err="1"/>
              <a:t>ft</a:t>
            </a:r>
            <a:endParaRPr lang="fr-FR" dirty="0"/>
          </a:p>
          <a:p>
            <a:pPr marL="285750" indent="-285750" algn="just">
              <a:lnSpc>
                <a:spcPct val="150000"/>
              </a:lnSpc>
              <a:buFont typeface="Arial" panose="020B0604020202020204" pitchFamily="34" charset="0"/>
              <a:buChar char="•"/>
            </a:pPr>
            <a:r>
              <a:rPr lang="fr-FR" dirty="0" smtClean="0"/>
              <a:t>Cet </a:t>
            </a:r>
            <a:r>
              <a:rPr lang="fr-FR" dirty="0"/>
              <a:t>oxygène est non dilué.</a:t>
            </a:r>
          </a:p>
        </p:txBody>
      </p:sp>
      <p:sp>
        <p:nvSpPr>
          <p:cNvPr id="5" name="Rectangle 4"/>
          <p:cNvSpPr/>
          <p:nvPr/>
        </p:nvSpPr>
        <p:spPr>
          <a:xfrm>
            <a:off x="3574265" y="120963"/>
            <a:ext cx="443583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Catégories d'oxygène </a:t>
            </a:r>
            <a:r>
              <a:rPr lang="fr-FR" dirty="0"/>
              <a:t>- équipements portatifs</a:t>
            </a:r>
          </a:p>
        </p:txBody>
      </p:sp>
      <p:sp>
        <p:nvSpPr>
          <p:cNvPr id="6" name="Rectangle 5"/>
          <p:cNvSpPr/>
          <p:nvPr/>
        </p:nvSpPr>
        <p:spPr>
          <a:xfrm>
            <a:off x="4453409" y="603962"/>
            <a:ext cx="2849754" cy="369332"/>
          </a:xfrm>
          <a:prstGeom prst="rect">
            <a:avLst/>
          </a:prstGeom>
        </p:spPr>
        <p:txBody>
          <a:bodyPr wrap="none">
            <a:spAutoFit/>
          </a:bodyPr>
          <a:lstStyle/>
          <a:p>
            <a:r>
              <a:rPr lang="fr-FR" dirty="0"/>
              <a:t>Oxygène de premier secours</a:t>
            </a:r>
          </a:p>
        </p:txBody>
      </p:sp>
      <p:pic>
        <p:nvPicPr>
          <p:cNvPr id="7" name="Espace réservé du contenu 3"/>
          <p:cNvPicPr>
            <a:picLocks noGrp="1" noChangeAspect="1"/>
          </p:cNvPicPr>
          <p:nvPr>
            <p:ph idx="1"/>
          </p:nvPr>
        </p:nvPicPr>
        <p:blipFill rotWithShape="1">
          <a:blip r:embed="rId2"/>
          <a:srcRect l="4280" r="4253"/>
          <a:stretch/>
        </p:blipFill>
        <p:spPr>
          <a:xfrm>
            <a:off x="7630885" y="2053443"/>
            <a:ext cx="4441372" cy="3192690"/>
          </a:xfrm>
          <a:prstGeom prst="rect">
            <a:avLst/>
          </a:prstGeom>
        </p:spPr>
      </p:pic>
    </p:spTree>
    <p:extLst>
      <p:ext uri="{BB962C8B-B14F-4D97-AF65-F5344CB8AC3E}">
        <p14:creationId xmlns:p14="http://schemas.microsoft.com/office/powerpoint/2010/main" val="125643296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08810" y="1782471"/>
            <a:ext cx="7073734" cy="31393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smtClean="0"/>
              <a:t>Des bouteilles portatives stockant de l'oxygène sous forme gazeuse sont présentes à bord. </a:t>
            </a:r>
          </a:p>
          <a:p>
            <a:pPr marL="285750" indent="-285750" algn="just">
              <a:buFont typeface="Arial" panose="020B0604020202020204" pitchFamily="34" charset="0"/>
              <a:buChar char="•"/>
            </a:pPr>
            <a:r>
              <a:rPr lang="fr-FR" dirty="0" smtClean="0"/>
              <a:t>L'oxygène est entreposé sous une pression de 1 850 psi.</a:t>
            </a:r>
          </a:p>
          <a:p>
            <a:pPr marL="285750" indent="-285750" algn="just">
              <a:buFont typeface="Arial" panose="020B0604020202020204" pitchFamily="34" charset="0"/>
              <a:buChar char="•"/>
            </a:pPr>
            <a:r>
              <a:rPr lang="fr-FR" dirty="0" smtClean="0"/>
              <a:t>Les têtes des bouteilles sont pourvues de raccords pouvant accueillir plusieurs masques :</a:t>
            </a:r>
          </a:p>
          <a:p>
            <a:pPr marL="342900" indent="-342900" algn="just">
              <a:buFont typeface="+mj-lt"/>
              <a:buAutoNum type="arabicPeriod"/>
            </a:pPr>
            <a:r>
              <a:rPr lang="fr-FR" dirty="0" smtClean="0"/>
              <a:t>masque passager avec un débit de 2 l/min pour une utilisation en premier secours ;</a:t>
            </a:r>
          </a:p>
          <a:p>
            <a:pPr marL="342900" indent="-342900" algn="just">
              <a:buFont typeface="+mj-lt"/>
              <a:buAutoNum type="arabicPeriod"/>
            </a:pPr>
            <a:r>
              <a:rPr lang="fr-FR" dirty="0" smtClean="0"/>
              <a:t>masque passager avec un débit de 4 l/min pour une utilisation en premier secours ;</a:t>
            </a:r>
          </a:p>
          <a:p>
            <a:pPr marL="342900" indent="-342900" algn="just">
              <a:buFont typeface="+mj-lt"/>
              <a:buAutoNum type="arabicPeriod"/>
            </a:pPr>
            <a:r>
              <a:rPr lang="fr-FR" dirty="0" smtClean="0"/>
              <a:t>masque PNT à six sangles pour une utilisation en protection respiratoire.</a:t>
            </a:r>
          </a:p>
        </p:txBody>
      </p:sp>
      <p:sp>
        <p:nvSpPr>
          <p:cNvPr id="5" name="Rectangle 4"/>
          <p:cNvSpPr/>
          <p:nvPr/>
        </p:nvSpPr>
        <p:spPr>
          <a:xfrm>
            <a:off x="1854322" y="90148"/>
            <a:ext cx="443583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Catégories d'oxygène </a:t>
            </a:r>
            <a:r>
              <a:rPr lang="fr-FR" dirty="0"/>
              <a:t>- équipements portatifs</a:t>
            </a:r>
          </a:p>
        </p:txBody>
      </p:sp>
      <p:sp>
        <p:nvSpPr>
          <p:cNvPr id="6" name="Rectangle 5"/>
          <p:cNvSpPr/>
          <p:nvPr/>
        </p:nvSpPr>
        <p:spPr>
          <a:xfrm>
            <a:off x="2647360" y="459480"/>
            <a:ext cx="2849754" cy="369332"/>
          </a:xfrm>
          <a:prstGeom prst="rect">
            <a:avLst/>
          </a:prstGeom>
        </p:spPr>
        <p:txBody>
          <a:bodyPr wrap="none">
            <a:spAutoFit/>
          </a:bodyPr>
          <a:lstStyle/>
          <a:p>
            <a:r>
              <a:rPr lang="fr-FR" dirty="0"/>
              <a:t>Oxygène de premier secours</a:t>
            </a:r>
          </a:p>
        </p:txBody>
      </p:sp>
      <p:pic>
        <p:nvPicPr>
          <p:cNvPr id="7" name="Espace réservé du contenu 3"/>
          <p:cNvPicPr>
            <a:picLocks noGrp="1" noChangeAspect="1"/>
          </p:cNvPicPr>
          <p:nvPr>
            <p:ph idx="1"/>
          </p:nvPr>
        </p:nvPicPr>
        <p:blipFill>
          <a:blip r:embed="rId2"/>
          <a:stretch>
            <a:fillRect/>
          </a:stretch>
        </p:blipFill>
        <p:spPr>
          <a:xfrm>
            <a:off x="7391773" y="0"/>
            <a:ext cx="4800227" cy="6858000"/>
          </a:xfrm>
          <a:prstGeom prst="rect">
            <a:avLst/>
          </a:prstGeom>
        </p:spPr>
      </p:pic>
    </p:spTree>
    <p:extLst>
      <p:ext uri="{BB962C8B-B14F-4D97-AF65-F5344CB8AC3E}">
        <p14:creationId xmlns:p14="http://schemas.microsoft.com/office/powerpoint/2010/main" val="220638448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rotWithShape="1">
          <a:blip r:embed="rId2"/>
          <a:srcRect l="4952" r="5726" b="4441"/>
          <a:stretch/>
        </p:blipFill>
        <p:spPr>
          <a:xfrm>
            <a:off x="6672943" y="98721"/>
            <a:ext cx="5094514" cy="5855766"/>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6672944" y="6226629"/>
            <a:ext cx="5094514"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smtClean="0"/>
              <a:t>installation type</a:t>
            </a:r>
          </a:p>
        </p:txBody>
      </p:sp>
      <p:sp>
        <p:nvSpPr>
          <p:cNvPr id="3" name="Rectangle 2"/>
          <p:cNvSpPr/>
          <p:nvPr/>
        </p:nvSpPr>
        <p:spPr>
          <a:xfrm>
            <a:off x="3515456" y="123978"/>
            <a:ext cx="170700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Circuit </a:t>
            </a:r>
            <a:r>
              <a:rPr lang="fr-FR" dirty="0"/>
              <a:t>équipage</a:t>
            </a:r>
          </a:p>
        </p:txBody>
      </p:sp>
      <p:sp>
        <p:nvSpPr>
          <p:cNvPr id="6" name="Rectangle 5"/>
          <p:cNvSpPr/>
          <p:nvPr/>
        </p:nvSpPr>
        <p:spPr>
          <a:xfrm>
            <a:off x="153002" y="962937"/>
            <a:ext cx="6096000" cy="646331"/>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r>
              <a:rPr lang="fr-FR" dirty="0"/>
              <a:t>Ce circuit est un circuit fixe et toujours alimenté à partir d'une bouteille d'oxygène gazeux sous pression.</a:t>
            </a:r>
          </a:p>
        </p:txBody>
      </p:sp>
      <p:sp>
        <p:nvSpPr>
          <p:cNvPr id="7" name="Rectangle 6"/>
          <p:cNvSpPr/>
          <p:nvPr/>
        </p:nvSpPr>
        <p:spPr>
          <a:xfrm>
            <a:off x="3062617" y="493310"/>
            <a:ext cx="3327899" cy="369332"/>
          </a:xfrm>
          <a:prstGeom prst="rect">
            <a:avLst/>
          </a:prstGeom>
        </p:spPr>
        <p:txBody>
          <a:bodyPr wrap="none">
            <a:spAutoFit/>
          </a:bodyPr>
          <a:lstStyle/>
          <a:p>
            <a:r>
              <a:rPr lang="fr-FR" dirty="0" smtClean="0"/>
              <a:t>Alimentation </a:t>
            </a:r>
            <a:r>
              <a:rPr lang="fr-FR" dirty="0"/>
              <a:t>en oxygène gazeux</a:t>
            </a:r>
          </a:p>
        </p:txBody>
      </p:sp>
    </p:spTree>
    <p:extLst>
      <p:ext uri="{BB962C8B-B14F-4D97-AF65-F5344CB8AC3E}">
        <p14:creationId xmlns:p14="http://schemas.microsoft.com/office/powerpoint/2010/main" val="42411593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62535" y="1100556"/>
            <a:ext cx="6200898" cy="452431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Descriptif</a:t>
            </a:r>
            <a:endParaRPr lang="fr-FR" b="1" dirty="0" smtClean="0"/>
          </a:p>
          <a:p>
            <a:pPr algn="just">
              <a:lnSpc>
                <a:spcPct val="150000"/>
              </a:lnSpc>
            </a:pPr>
            <a:r>
              <a:rPr lang="fr-FR" dirty="0" smtClean="0"/>
              <a:t>Le circuit d'oxygène fixe du poste de pilotage se compose :</a:t>
            </a:r>
          </a:p>
          <a:p>
            <a:pPr marL="285750" indent="-285750" algn="just">
              <a:lnSpc>
                <a:spcPct val="150000"/>
              </a:lnSpc>
              <a:buFont typeface="Arial" panose="020B0604020202020204" pitchFamily="34" charset="0"/>
              <a:buChar char="•"/>
            </a:pPr>
            <a:r>
              <a:rPr lang="fr-FR" dirty="0" smtClean="0"/>
              <a:t>d'une </a:t>
            </a:r>
            <a:r>
              <a:rPr lang="fr-FR" b="1" dirty="0" smtClean="0"/>
              <a:t>bouteille</a:t>
            </a:r>
            <a:r>
              <a:rPr lang="fr-FR" dirty="0" smtClean="0"/>
              <a:t> haute </a:t>
            </a:r>
            <a:r>
              <a:rPr lang="fr-FR" dirty="0" smtClean="0"/>
              <a:t>pression;</a:t>
            </a:r>
            <a:endParaRPr lang="fr-FR" dirty="0" smtClean="0"/>
          </a:p>
          <a:p>
            <a:pPr marL="285750" indent="-285750" algn="just">
              <a:lnSpc>
                <a:spcPct val="150000"/>
              </a:lnSpc>
              <a:buFont typeface="Arial" panose="020B0604020202020204" pitchFamily="34" charset="0"/>
              <a:buChar char="•"/>
            </a:pPr>
            <a:r>
              <a:rPr lang="fr-FR" dirty="0" smtClean="0"/>
              <a:t>d'un </a:t>
            </a:r>
            <a:r>
              <a:rPr lang="fr-FR" b="1" dirty="0" smtClean="0"/>
              <a:t>régulateur/détendeur</a:t>
            </a:r>
            <a:r>
              <a:rPr lang="fr-FR" dirty="0" smtClean="0"/>
              <a:t> directement connecté à la </a:t>
            </a:r>
            <a:r>
              <a:rPr lang="fr-FR" dirty="0" smtClean="0"/>
              <a:t>bouteille;</a:t>
            </a:r>
            <a:endParaRPr lang="fr-FR" dirty="0" smtClean="0"/>
          </a:p>
          <a:p>
            <a:pPr marL="285750" indent="-285750" algn="just">
              <a:lnSpc>
                <a:spcPct val="150000"/>
              </a:lnSpc>
              <a:buFont typeface="Arial" panose="020B0604020202020204" pitchFamily="34" charset="0"/>
              <a:buChar char="•"/>
            </a:pPr>
            <a:r>
              <a:rPr lang="fr-FR" dirty="0" smtClean="0"/>
              <a:t>de deux </a:t>
            </a:r>
            <a:r>
              <a:rPr lang="fr-FR" b="1" dirty="0" smtClean="0"/>
              <a:t>systèmes de sécurité de surpression</a:t>
            </a:r>
            <a:r>
              <a:rPr lang="fr-FR" dirty="0" smtClean="0"/>
              <a:t>, en amont et en aval du </a:t>
            </a:r>
            <a:r>
              <a:rPr lang="fr-FR" dirty="0" smtClean="0"/>
              <a:t>régulateur;</a:t>
            </a:r>
            <a:endParaRPr lang="fr-FR" dirty="0" smtClean="0"/>
          </a:p>
          <a:p>
            <a:pPr marL="285750" indent="-285750" algn="just">
              <a:lnSpc>
                <a:spcPct val="150000"/>
              </a:lnSpc>
              <a:buFont typeface="Arial" panose="020B0604020202020204" pitchFamily="34" charset="0"/>
              <a:buChar char="•"/>
            </a:pPr>
            <a:r>
              <a:rPr lang="fr-FR" dirty="0" smtClean="0"/>
              <a:t>d'une </a:t>
            </a:r>
            <a:r>
              <a:rPr lang="fr-FR" b="1" dirty="0" smtClean="0"/>
              <a:t>électrovanne</a:t>
            </a:r>
            <a:r>
              <a:rPr lang="fr-FR" dirty="0" smtClean="0"/>
              <a:t> (robinet basse pression) permettant l'alimentation ou la coupure du circuit de distribution </a:t>
            </a:r>
            <a:r>
              <a:rPr lang="fr-FR" dirty="0" smtClean="0"/>
              <a:t>;</a:t>
            </a:r>
            <a:endParaRPr lang="fr-FR" dirty="0" smtClean="0"/>
          </a:p>
          <a:p>
            <a:pPr marL="285750" indent="-285750" algn="just">
              <a:lnSpc>
                <a:spcPct val="150000"/>
              </a:lnSpc>
              <a:buFont typeface="Arial" panose="020B0604020202020204" pitchFamily="34" charset="0"/>
              <a:buChar char="•"/>
            </a:pPr>
            <a:r>
              <a:rPr lang="fr-FR" b="1" dirty="0" smtClean="0"/>
              <a:t>masques </a:t>
            </a:r>
            <a:r>
              <a:rPr lang="fr-FR" b="1" dirty="0" smtClean="0"/>
              <a:t>rangés </a:t>
            </a:r>
            <a:r>
              <a:rPr lang="fr-FR" dirty="0" smtClean="0"/>
              <a:t>dans des logements facilement accessibles à côté de chaque siège PNT.</a:t>
            </a:r>
          </a:p>
        </p:txBody>
      </p:sp>
      <p:sp>
        <p:nvSpPr>
          <p:cNvPr id="5" name="Rectangle 4"/>
          <p:cNvSpPr/>
          <p:nvPr/>
        </p:nvSpPr>
        <p:spPr>
          <a:xfrm>
            <a:off x="4756427" y="102206"/>
            <a:ext cx="170700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Circuit </a:t>
            </a:r>
            <a:r>
              <a:rPr lang="fr-FR" dirty="0"/>
              <a:t>équipage</a:t>
            </a:r>
          </a:p>
        </p:txBody>
      </p:sp>
      <p:pic>
        <p:nvPicPr>
          <p:cNvPr id="6" name="Espace réservé du contenu 4"/>
          <p:cNvPicPr>
            <a:picLocks noGrp="1" noChangeAspect="1"/>
          </p:cNvPicPr>
          <p:nvPr>
            <p:ph idx="1"/>
          </p:nvPr>
        </p:nvPicPr>
        <p:blipFill>
          <a:blip r:embed="rId2"/>
          <a:stretch>
            <a:fillRect/>
          </a:stretch>
        </p:blipFill>
        <p:spPr>
          <a:xfrm>
            <a:off x="6596743" y="746809"/>
            <a:ext cx="5486400" cy="5993173"/>
          </a:xfrm>
          <a:prstGeom prst="rect">
            <a:avLst/>
          </a:prstGeom>
        </p:spPr>
      </p:pic>
      <p:sp>
        <p:nvSpPr>
          <p:cNvPr id="7" name="Rectangle 6"/>
          <p:cNvSpPr/>
          <p:nvPr/>
        </p:nvSpPr>
        <p:spPr>
          <a:xfrm>
            <a:off x="3945980" y="416715"/>
            <a:ext cx="3327899" cy="369332"/>
          </a:xfrm>
          <a:prstGeom prst="rect">
            <a:avLst/>
          </a:prstGeom>
        </p:spPr>
        <p:txBody>
          <a:bodyPr wrap="none">
            <a:spAutoFit/>
          </a:bodyPr>
          <a:lstStyle/>
          <a:p>
            <a:r>
              <a:rPr lang="fr-FR" dirty="0" smtClean="0"/>
              <a:t>Alimentation </a:t>
            </a:r>
            <a:r>
              <a:rPr lang="fr-FR" dirty="0"/>
              <a:t>en oxygène gazeux</a:t>
            </a:r>
          </a:p>
        </p:txBody>
      </p:sp>
    </p:spTree>
    <p:extLst>
      <p:ext uri="{BB962C8B-B14F-4D97-AF65-F5344CB8AC3E}">
        <p14:creationId xmlns:p14="http://schemas.microsoft.com/office/powerpoint/2010/main" val="8322565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32559" y="1500249"/>
            <a:ext cx="6048498" cy="30008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lnSpc>
                <a:spcPct val="150000"/>
              </a:lnSpc>
            </a:pPr>
            <a:r>
              <a:rPr lang="fr-FR" b="1" dirty="0" smtClean="0"/>
              <a:t>Partie </a:t>
            </a:r>
            <a:r>
              <a:rPr lang="fr-FR" b="1" dirty="0" smtClean="0"/>
              <a:t>haute pression</a:t>
            </a:r>
          </a:p>
          <a:p>
            <a:pPr marL="285750" indent="-285750" algn="just">
              <a:lnSpc>
                <a:spcPct val="150000"/>
              </a:lnSpc>
              <a:buFont typeface="Arial" panose="020B0604020202020204" pitchFamily="34" charset="0"/>
              <a:buChar char="•"/>
            </a:pPr>
            <a:r>
              <a:rPr lang="fr-FR" dirty="0" smtClean="0"/>
              <a:t>La bouteille est installée en soute et contient de l'oxygène détendu sous une pression de 1 850 psi à 21 °C. </a:t>
            </a:r>
          </a:p>
          <a:p>
            <a:pPr marL="285750" indent="-285750" algn="just">
              <a:lnSpc>
                <a:spcPct val="150000"/>
              </a:lnSpc>
              <a:buFont typeface="Arial" panose="020B0604020202020204" pitchFamily="34" charset="0"/>
              <a:buChar char="•"/>
            </a:pPr>
            <a:r>
              <a:rPr lang="fr-FR" dirty="0" smtClean="0"/>
              <a:t>Cette bouteille est équipée d'un </a:t>
            </a:r>
            <a:r>
              <a:rPr lang="fr-FR" b="1" dirty="0" smtClean="0"/>
              <a:t>robinet d'isolement </a:t>
            </a:r>
            <a:r>
              <a:rPr lang="fr-FR" dirty="0" smtClean="0"/>
              <a:t>à ouverture lente et d'un manomètre à lecture directe.</a:t>
            </a:r>
          </a:p>
          <a:p>
            <a:pPr marL="285750" indent="-285750" algn="just">
              <a:lnSpc>
                <a:spcPct val="150000"/>
              </a:lnSpc>
              <a:buFont typeface="Arial" panose="020B0604020202020204" pitchFamily="34" charset="0"/>
              <a:buChar char="•"/>
            </a:pPr>
            <a:r>
              <a:rPr lang="fr-FR" dirty="0" smtClean="0"/>
              <a:t>Un </a:t>
            </a:r>
            <a:r>
              <a:rPr lang="fr-FR" b="1" dirty="0" smtClean="0"/>
              <a:t>transmetteur</a:t>
            </a:r>
            <a:r>
              <a:rPr lang="fr-FR" dirty="0" smtClean="0"/>
              <a:t> indique la pression HP de la bouteille à un manomètre au poste ou sur une page d'un ECAM.</a:t>
            </a:r>
          </a:p>
        </p:txBody>
      </p:sp>
      <p:sp>
        <p:nvSpPr>
          <p:cNvPr id="5" name="Rectangle 4"/>
          <p:cNvSpPr/>
          <p:nvPr/>
        </p:nvSpPr>
        <p:spPr>
          <a:xfrm>
            <a:off x="4756427" y="102206"/>
            <a:ext cx="170700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Circuit </a:t>
            </a:r>
            <a:r>
              <a:rPr lang="fr-FR" dirty="0"/>
              <a:t>équipage</a:t>
            </a:r>
          </a:p>
        </p:txBody>
      </p:sp>
      <p:pic>
        <p:nvPicPr>
          <p:cNvPr id="6" name="Espace réservé du contenu 4"/>
          <p:cNvPicPr>
            <a:picLocks noGrp="1" noChangeAspect="1"/>
          </p:cNvPicPr>
          <p:nvPr>
            <p:ph idx="1"/>
          </p:nvPr>
        </p:nvPicPr>
        <p:blipFill>
          <a:blip r:embed="rId2"/>
          <a:stretch>
            <a:fillRect/>
          </a:stretch>
        </p:blipFill>
        <p:spPr>
          <a:xfrm>
            <a:off x="6596743" y="746809"/>
            <a:ext cx="5486400" cy="5993173"/>
          </a:xfrm>
          <a:prstGeom prst="rect">
            <a:avLst/>
          </a:prstGeom>
        </p:spPr>
      </p:pic>
      <p:sp>
        <p:nvSpPr>
          <p:cNvPr id="7" name="Rectangle 6"/>
          <p:cNvSpPr/>
          <p:nvPr/>
        </p:nvSpPr>
        <p:spPr>
          <a:xfrm>
            <a:off x="3945980" y="416715"/>
            <a:ext cx="3327899" cy="369332"/>
          </a:xfrm>
          <a:prstGeom prst="rect">
            <a:avLst/>
          </a:prstGeom>
        </p:spPr>
        <p:txBody>
          <a:bodyPr wrap="none">
            <a:spAutoFit/>
          </a:bodyPr>
          <a:lstStyle/>
          <a:p>
            <a:r>
              <a:rPr lang="fr-FR" dirty="0" smtClean="0"/>
              <a:t>Alimentation </a:t>
            </a:r>
            <a:r>
              <a:rPr lang="fr-FR" dirty="0"/>
              <a:t>en oxygène gazeux</a:t>
            </a:r>
          </a:p>
        </p:txBody>
      </p:sp>
    </p:spTree>
    <p:extLst>
      <p:ext uri="{BB962C8B-B14F-4D97-AF65-F5344CB8AC3E}">
        <p14:creationId xmlns:p14="http://schemas.microsoft.com/office/powerpoint/2010/main" val="19128583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92338" y="1013794"/>
            <a:ext cx="6198218" cy="545085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b="1" dirty="0" smtClean="0"/>
              <a:t>Partie </a:t>
            </a:r>
            <a:r>
              <a:rPr lang="fr-FR" b="1" dirty="0" smtClean="0"/>
              <a:t>basse pression</a:t>
            </a:r>
          </a:p>
          <a:p>
            <a:pPr marL="285750" indent="-285750" algn="just">
              <a:lnSpc>
                <a:spcPct val="150000"/>
              </a:lnSpc>
              <a:buFont typeface="Arial" panose="020B0604020202020204" pitchFamily="34" charset="0"/>
              <a:buChar char="•"/>
            </a:pPr>
            <a:r>
              <a:rPr lang="fr-FR" dirty="0" smtClean="0"/>
              <a:t>Un régulateur/détendeur va diminuer la pression HP vers une pression BP compatible avec les capacités respiratoires d'un être humain (</a:t>
            </a:r>
            <a:r>
              <a:rPr lang="fr-FR" b="1" dirty="0" smtClean="0"/>
              <a:t>50/75 psi</a:t>
            </a:r>
            <a:r>
              <a:rPr lang="fr-FR" dirty="0" smtClean="0"/>
              <a:t>) ; </a:t>
            </a:r>
          </a:p>
          <a:p>
            <a:pPr marL="285750" indent="-285750" algn="just">
              <a:lnSpc>
                <a:spcPct val="150000"/>
              </a:lnSpc>
              <a:buFont typeface="Arial" panose="020B0604020202020204" pitchFamily="34" charset="0"/>
              <a:buChar char="•"/>
            </a:pPr>
            <a:r>
              <a:rPr lang="fr-FR" dirty="0" smtClean="0"/>
              <a:t>Pression en </a:t>
            </a:r>
            <a:r>
              <a:rPr lang="fr-FR" dirty="0" smtClean="0"/>
              <a:t>fonction de la pression </a:t>
            </a:r>
            <a:r>
              <a:rPr lang="fr-FR" dirty="0" smtClean="0"/>
              <a:t>cabine: L'alimentation en oxygène sera plus ou moins importante.</a:t>
            </a:r>
          </a:p>
          <a:p>
            <a:pPr marL="285750" indent="-285750" algn="just">
              <a:lnSpc>
                <a:spcPct val="150000"/>
              </a:lnSpc>
              <a:buFont typeface="Arial" panose="020B0604020202020204" pitchFamily="34" charset="0"/>
              <a:buChar char="•"/>
            </a:pPr>
            <a:r>
              <a:rPr lang="fr-FR" dirty="0" smtClean="0"/>
              <a:t>Le </a:t>
            </a:r>
            <a:r>
              <a:rPr lang="fr-FR" dirty="0" smtClean="0"/>
              <a:t>circuit basse pression est protégé par un clapet de surpression </a:t>
            </a:r>
            <a:r>
              <a:rPr lang="fr-FR" dirty="0" smtClean="0"/>
              <a:t>: 100 </a:t>
            </a:r>
            <a:r>
              <a:rPr lang="fr-FR" dirty="0" smtClean="0"/>
              <a:t>psi dans le régulateur.</a:t>
            </a:r>
          </a:p>
          <a:p>
            <a:pPr marL="285750" indent="-285750" algn="just">
              <a:lnSpc>
                <a:spcPct val="150000"/>
              </a:lnSpc>
              <a:buFont typeface="Arial" panose="020B0604020202020204" pitchFamily="34" charset="0"/>
              <a:buChar char="•"/>
            </a:pPr>
            <a:r>
              <a:rPr lang="fr-FR" dirty="0" smtClean="0"/>
              <a:t>Un robinet BP d'isolement équipage (électrovanne</a:t>
            </a:r>
            <a:r>
              <a:rPr lang="fr-FR" dirty="0" smtClean="0"/>
              <a:t>)</a:t>
            </a:r>
          </a:p>
          <a:p>
            <a:pPr marL="285750" indent="-285750" algn="just">
              <a:lnSpc>
                <a:spcPct val="150000"/>
              </a:lnSpc>
              <a:buFont typeface="Arial" panose="020B0604020202020204" pitchFamily="34" charset="0"/>
              <a:buChar char="•"/>
            </a:pPr>
            <a:r>
              <a:rPr lang="fr-FR" dirty="0" smtClean="0"/>
              <a:t>la </a:t>
            </a:r>
            <a:r>
              <a:rPr lang="fr-FR" dirty="0" smtClean="0"/>
              <a:t>commande de cette électrovanne est située au poste.</a:t>
            </a:r>
          </a:p>
          <a:p>
            <a:pPr marL="285750" indent="-285750" algn="just">
              <a:lnSpc>
                <a:spcPct val="150000"/>
              </a:lnSpc>
              <a:buFont typeface="Arial" panose="020B0604020202020204" pitchFamily="34" charset="0"/>
              <a:buChar char="•"/>
            </a:pPr>
            <a:r>
              <a:rPr lang="fr-FR" dirty="0" smtClean="0"/>
              <a:t>Des masques/régulateurs individuels </a:t>
            </a:r>
            <a:endParaRPr lang="fr-FR" dirty="0" smtClean="0"/>
          </a:p>
          <a:p>
            <a:pPr marL="285750" indent="-285750" algn="just">
              <a:lnSpc>
                <a:spcPct val="150000"/>
              </a:lnSpc>
              <a:buFont typeface="Arial" panose="020B0604020202020204" pitchFamily="34" charset="0"/>
              <a:buChar char="•"/>
            </a:pPr>
            <a:r>
              <a:rPr lang="fr-FR" dirty="0" smtClean="0"/>
              <a:t>Ces </a:t>
            </a:r>
            <a:r>
              <a:rPr lang="fr-FR" dirty="0" smtClean="0"/>
              <a:t>masques devront être équipés de microphone permettant les communications air/sol et PNT/PNC.</a:t>
            </a:r>
            <a:endParaRPr lang="fr-FR" dirty="0"/>
          </a:p>
        </p:txBody>
      </p:sp>
      <p:sp>
        <p:nvSpPr>
          <p:cNvPr id="5" name="Rectangle 4"/>
          <p:cNvSpPr/>
          <p:nvPr/>
        </p:nvSpPr>
        <p:spPr>
          <a:xfrm>
            <a:off x="4756427" y="102206"/>
            <a:ext cx="170700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Circuit </a:t>
            </a:r>
            <a:r>
              <a:rPr lang="fr-FR" dirty="0"/>
              <a:t>équipage</a:t>
            </a:r>
          </a:p>
        </p:txBody>
      </p:sp>
      <p:pic>
        <p:nvPicPr>
          <p:cNvPr id="6" name="Espace réservé du contenu 4"/>
          <p:cNvPicPr>
            <a:picLocks noChangeAspect="1"/>
          </p:cNvPicPr>
          <p:nvPr/>
        </p:nvPicPr>
        <p:blipFill rotWithShape="1">
          <a:blip r:embed="rId2"/>
          <a:srcRect l="4365" t="2361" r="5159" b="4135"/>
          <a:stretch/>
        </p:blipFill>
        <p:spPr>
          <a:xfrm>
            <a:off x="6803572" y="1013794"/>
            <a:ext cx="4963885" cy="5603867"/>
          </a:xfrm>
          <a:prstGeom prst="rect">
            <a:avLst/>
          </a:prstGeom>
        </p:spPr>
        <p:style>
          <a:lnRef idx="2">
            <a:schemeClr val="accent2"/>
          </a:lnRef>
          <a:fillRef idx="1">
            <a:schemeClr val="lt1"/>
          </a:fillRef>
          <a:effectRef idx="0">
            <a:schemeClr val="accent2"/>
          </a:effectRef>
          <a:fontRef idx="minor">
            <a:schemeClr val="dk1"/>
          </a:fontRef>
        </p:style>
      </p:pic>
      <p:sp>
        <p:nvSpPr>
          <p:cNvPr id="7" name="Rectangle 6"/>
          <p:cNvSpPr/>
          <p:nvPr/>
        </p:nvSpPr>
        <p:spPr>
          <a:xfrm>
            <a:off x="3945980" y="416715"/>
            <a:ext cx="3327899" cy="369332"/>
          </a:xfrm>
          <a:prstGeom prst="rect">
            <a:avLst/>
          </a:prstGeom>
        </p:spPr>
        <p:txBody>
          <a:bodyPr wrap="none">
            <a:spAutoFit/>
          </a:bodyPr>
          <a:lstStyle/>
          <a:p>
            <a:r>
              <a:rPr lang="fr-FR" dirty="0" smtClean="0"/>
              <a:t>Alimentation </a:t>
            </a:r>
            <a:r>
              <a:rPr lang="fr-FR" dirty="0"/>
              <a:t>en oxygène gazeux</a:t>
            </a:r>
          </a:p>
        </p:txBody>
      </p:sp>
    </p:spTree>
    <p:extLst>
      <p:ext uri="{BB962C8B-B14F-4D97-AF65-F5344CB8AC3E}">
        <p14:creationId xmlns:p14="http://schemas.microsoft.com/office/powerpoint/2010/main" val="159305478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4646" y="3650761"/>
            <a:ext cx="8740239"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ces gaz sont parfaitement inodores</a:t>
            </a:r>
          </a:p>
          <a:p>
            <a:pPr marL="285750" indent="-285750">
              <a:lnSpc>
                <a:spcPct val="150000"/>
              </a:lnSpc>
              <a:buFont typeface="Arial" panose="020B0604020202020204" pitchFamily="34" charset="0"/>
              <a:buChar char="•"/>
            </a:pPr>
            <a:r>
              <a:rPr lang="fr-FR" dirty="0" smtClean="0"/>
              <a:t>Leur présence n'est pas naturellement détectable. </a:t>
            </a:r>
          </a:p>
          <a:p>
            <a:pPr marL="285750" indent="-285750">
              <a:lnSpc>
                <a:spcPct val="150000"/>
              </a:lnSpc>
              <a:buFont typeface="Arial" panose="020B0604020202020204" pitchFamily="34" charset="0"/>
              <a:buChar char="•"/>
            </a:pPr>
            <a:r>
              <a:rPr lang="fr-FR" dirty="0" smtClean="0"/>
              <a:t>La protection des personnes doit donc être immédiate dès qu'il y a présomption d'émanations toxiques du fait d'un incendie.</a:t>
            </a:r>
          </a:p>
        </p:txBody>
      </p:sp>
      <p:sp>
        <p:nvSpPr>
          <p:cNvPr id="5" name="Rectangle 4"/>
          <p:cNvSpPr/>
          <p:nvPr/>
        </p:nvSpPr>
        <p:spPr>
          <a:xfrm>
            <a:off x="4334409" y="206169"/>
            <a:ext cx="2968505"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Nécessité de l'oxygène à bord</a:t>
            </a:r>
          </a:p>
        </p:txBody>
      </p:sp>
      <p:sp>
        <p:nvSpPr>
          <p:cNvPr id="6" name="Rectangle 5"/>
          <p:cNvSpPr/>
          <p:nvPr/>
        </p:nvSpPr>
        <p:spPr>
          <a:xfrm>
            <a:off x="4972019" y="575501"/>
            <a:ext cx="1693284" cy="369332"/>
          </a:xfrm>
          <a:prstGeom prst="rect">
            <a:avLst/>
          </a:prstGeom>
        </p:spPr>
        <p:txBody>
          <a:bodyPr wrap="none">
            <a:spAutoFit/>
          </a:bodyPr>
          <a:lstStyle/>
          <a:p>
            <a:r>
              <a:rPr lang="fr-FR" dirty="0" smtClean="0"/>
              <a:t>Les gaz toxiques</a:t>
            </a:r>
          </a:p>
        </p:txBody>
      </p:sp>
      <p:pic>
        <p:nvPicPr>
          <p:cNvPr id="2" name="Image 1"/>
          <p:cNvPicPr>
            <a:picLocks noChangeAspect="1"/>
          </p:cNvPicPr>
          <p:nvPr/>
        </p:nvPicPr>
        <p:blipFill>
          <a:blip r:embed="rId2"/>
          <a:stretch>
            <a:fillRect/>
          </a:stretch>
        </p:blipFill>
        <p:spPr>
          <a:xfrm>
            <a:off x="9358309" y="144045"/>
            <a:ext cx="2466975" cy="1847850"/>
          </a:xfrm>
          <a:prstGeom prst="rect">
            <a:avLst/>
          </a:prstGeom>
        </p:spPr>
      </p:pic>
      <p:pic>
        <p:nvPicPr>
          <p:cNvPr id="7" name="Image 6"/>
          <p:cNvPicPr>
            <a:picLocks noChangeAspect="1"/>
          </p:cNvPicPr>
          <p:nvPr/>
        </p:nvPicPr>
        <p:blipFill>
          <a:blip r:embed="rId3"/>
          <a:stretch>
            <a:fillRect/>
          </a:stretch>
        </p:blipFill>
        <p:spPr>
          <a:xfrm>
            <a:off x="9348784" y="2131541"/>
            <a:ext cx="2476500" cy="1571625"/>
          </a:xfrm>
          <a:prstGeom prst="rect">
            <a:avLst/>
          </a:prstGeom>
        </p:spPr>
      </p:pic>
      <p:sp>
        <p:nvSpPr>
          <p:cNvPr id="8" name="Rectangle 7"/>
          <p:cNvSpPr/>
          <p:nvPr/>
        </p:nvSpPr>
        <p:spPr>
          <a:xfrm>
            <a:off x="414647" y="2131541"/>
            <a:ext cx="8740239" cy="133882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a:t>Une proportion de 2 </a:t>
            </a:r>
            <a:r>
              <a:rPr lang="fr-FR" u="sng" dirty="0">
                <a:latin typeface="arial" panose="020B0604020202020204" pitchFamily="34" charset="0"/>
              </a:rPr>
              <a:t>(‰)</a:t>
            </a:r>
            <a:r>
              <a:rPr lang="fr-FR" dirty="0"/>
              <a:t> (2 pour mille) de monoxyde de carbone (CO) dans l'atmosphère respirée provoque le coma, puis la mort. </a:t>
            </a:r>
            <a:r>
              <a:rPr lang="fr-FR" dirty="0" smtClean="0"/>
              <a:t>un </a:t>
            </a:r>
            <a:r>
              <a:rPr lang="fr-FR" dirty="0"/>
              <a:t>incendie en dégage de 1 à 3 </a:t>
            </a:r>
            <a:r>
              <a:rPr lang="fr-FR" dirty="0" smtClean="0"/>
              <a:t>%.</a:t>
            </a:r>
          </a:p>
          <a:p>
            <a:pPr marL="285750" indent="-285750">
              <a:lnSpc>
                <a:spcPct val="150000"/>
              </a:lnSpc>
              <a:buFont typeface="Arial" panose="020B0604020202020204" pitchFamily="34" charset="0"/>
              <a:buChar char="•"/>
            </a:pPr>
            <a:r>
              <a:rPr lang="fr-FR" dirty="0"/>
              <a:t>Une quantité de dioxyde de carbone (C0</a:t>
            </a:r>
            <a:r>
              <a:rPr lang="fr-FR" baseline="-25000" dirty="0"/>
              <a:t>2</a:t>
            </a:r>
            <a:r>
              <a:rPr lang="fr-FR" dirty="0"/>
              <a:t>) trop importante constitue un dosage mortel</a:t>
            </a:r>
            <a:r>
              <a:rPr lang="fr-FR" dirty="0" smtClean="0"/>
              <a:t>.</a:t>
            </a:r>
            <a:endParaRPr lang="fr-FR" dirty="0"/>
          </a:p>
        </p:txBody>
      </p:sp>
      <p:sp>
        <p:nvSpPr>
          <p:cNvPr id="9" name="Rectangle 8"/>
          <p:cNvSpPr/>
          <p:nvPr/>
        </p:nvSpPr>
        <p:spPr>
          <a:xfrm>
            <a:off x="414648" y="1067970"/>
            <a:ext cx="8740238" cy="92333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dirty="0"/>
              <a:t>l'une des nécessités d'avoir une alimentation en oxygène sur un avion, c'est la protection contre les fumées et les gaz nocifs.</a:t>
            </a:r>
          </a:p>
        </p:txBody>
      </p:sp>
      <p:sp>
        <p:nvSpPr>
          <p:cNvPr id="10" name="Rectangle 9"/>
          <p:cNvSpPr/>
          <p:nvPr/>
        </p:nvSpPr>
        <p:spPr>
          <a:xfrm>
            <a:off x="414647" y="5691507"/>
            <a:ext cx="8740238" cy="92333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a:t>Par contre, il faudra bien être conscient que, dans le cas présent, on diffuse une source d'oxygène en situation de feu, ce que l'on veut éviter (se rappeler du fameux triangle). </a:t>
            </a:r>
          </a:p>
        </p:txBody>
      </p:sp>
    </p:spTree>
    <p:extLst>
      <p:ext uri="{BB962C8B-B14F-4D97-AF65-F5344CB8AC3E}">
        <p14:creationId xmlns:p14="http://schemas.microsoft.com/office/powerpoint/2010/main" val="370343678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rotWithShape="1">
          <a:blip r:embed="rId2"/>
          <a:srcRect l="11380" t="5038" r="10623" b="10918"/>
          <a:stretch/>
        </p:blipFill>
        <p:spPr>
          <a:xfrm>
            <a:off x="8340191" y="1465175"/>
            <a:ext cx="3601438" cy="4575492"/>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186792" y="1465175"/>
            <a:ext cx="7870370" cy="461985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L'ensemble </a:t>
            </a:r>
            <a:r>
              <a:rPr lang="fr-FR" dirty="0" smtClean="0"/>
              <a:t>masque est </a:t>
            </a:r>
            <a:r>
              <a:rPr lang="fr-FR" dirty="0" smtClean="0"/>
              <a:t>situé dans un boîtier de stockage assurant la liaison entre l'installation fixe de l'avion et le masque </a:t>
            </a:r>
            <a:r>
              <a:rPr lang="fr-FR" dirty="0" smtClean="0"/>
              <a:t>;</a:t>
            </a:r>
          </a:p>
          <a:p>
            <a:pPr marL="285750" indent="-285750">
              <a:lnSpc>
                <a:spcPct val="150000"/>
              </a:lnSpc>
              <a:buFont typeface="Arial" panose="020B0604020202020204" pitchFamily="34" charset="0"/>
              <a:buChar char="•"/>
            </a:pPr>
            <a:r>
              <a:rPr lang="fr-FR" dirty="0" smtClean="0"/>
              <a:t> </a:t>
            </a:r>
            <a:r>
              <a:rPr lang="fr-FR" dirty="0" smtClean="0"/>
              <a:t>il comprend :</a:t>
            </a:r>
          </a:p>
          <a:p>
            <a:pPr marL="800100" lvl="1" indent="-342900">
              <a:lnSpc>
                <a:spcPct val="150000"/>
              </a:lnSpc>
              <a:buFont typeface="Courier New" panose="02070309020205020404" pitchFamily="49" charset="0"/>
              <a:buChar char="o"/>
            </a:pPr>
            <a:r>
              <a:rPr lang="fr-FR" dirty="0" smtClean="0"/>
              <a:t>un ensemble masque/régulateur/</a:t>
            </a:r>
            <a:r>
              <a:rPr lang="fr-FR" dirty="0" err="1" smtClean="0"/>
              <a:t>micro-phone</a:t>
            </a:r>
            <a:r>
              <a:rPr lang="fr-FR" dirty="0" smtClean="0"/>
              <a:t> muni de deux flasques rouges </a:t>
            </a:r>
            <a:endParaRPr lang="fr-FR" dirty="0" smtClean="0"/>
          </a:p>
          <a:p>
            <a:pPr marL="800100" lvl="1" indent="-342900">
              <a:lnSpc>
                <a:spcPct val="150000"/>
              </a:lnSpc>
              <a:buFont typeface="Courier New" panose="02070309020205020404" pitchFamily="49" charset="0"/>
              <a:buChar char="o"/>
            </a:pPr>
            <a:r>
              <a:rPr lang="fr-FR" dirty="0" smtClean="0"/>
              <a:t>vont </a:t>
            </a:r>
            <a:r>
              <a:rPr lang="fr-FR" dirty="0" smtClean="0"/>
              <a:t>permettre l'admission de la pression d'oxygène dans le </a:t>
            </a:r>
            <a:r>
              <a:rPr lang="fr-FR" dirty="0"/>
              <a:t>harnais gonflable;</a:t>
            </a:r>
            <a:endParaRPr lang="fr-FR" dirty="0" smtClean="0"/>
          </a:p>
          <a:p>
            <a:pPr marL="742950" lvl="1" indent="-285750">
              <a:lnSpc>
                <a:spcPct val="150000"/>
              </a:lnSpc>
              <a:buFont typeface="Courier New" panose="02070309020205020404" pitchFamily="49" charset="0"/>
              <a:buChar char="o"/>
            </a:pPr>
            <a:r>
              <a:rPr lang="fr-FR" dirty="0" smtClean="0"/>
              <a:t>une </a:t>
            </a:r>
            <a:r>
              <a:rPr lang="fr-FR" dirty="0" smtClean="0"/>
              <a:t>tuyauterie souple d'alimentation du masque </a:t>
            </a:r>
            <a:endParaRPr lang="fr-FR" dirty="0" smtClean="0"/>
          </a:p>
          <a:p>
            <a:pPr marL="742950" lvl="1" indent="-285750">
              <a:lnSpc>
                <a:spcPct val="150000"/>
              </a:lnSpc>
              <a:buFont typeface="Courier New" panose="02070309020205020404" pitchFamily="49" charset="0"/>
              <a:buChar char="o"/>
            </a:pPr>
            <a:r>
              <a:rPr lang="fr-FR" dirty="0" smtClean="0"/>
              <a:t>Un </a:t>
            </a:r>
            <a:r>
              <a:rPr lang="fr-FR" dirty="0" smtClean="0"/>
              <a:t>cordon interphone.</a:t>
            </a:r>
          </a:p>
          <a:p>
            <a:pPr marL="742950" lvl="1" indent="-285750">
              <a:lnSpc>
                <a:spcPct val="150000"/>
              </a:lnSpc>
              <a:buFont typeface="Courier New" panose="02070309020205020404" pitchFamily="49" charset="0"/>
              <a:buChar char="o"/>
            </a:pPr>
            <a:r>
              <a:rPr lang="fr-FR" dirty="0" smtClean="0"/>
              <a:t>Ces boîtiers de stockage sont situés à proximité immédiate des membres d'équipage de </a:t>
            </a:r>
            <a:r>
              <a:rPr lang="fr-FR" dirty="0" smtClean="0"/>
              <a:t>conduite</a:t>
            </a:r>
            <a:endParaRPr lang="fr-FR" dirty="0" smtClean="0"/>
          </a:p>
        </p:txBody>
      </p:sp>
      <p:sp>
        <p:nvSpPr>
          <p:cNvPr id="3" name="Rectangle 2"/>
          <p:cNvSpPr/>
          <p:nvPr/>
        </p:nvSpPr>
        <p:spPr>
          <a:xfrm>
            <a:off x="3904263" y="599024"/>
            <a:ext cx="3600601" cy="369332"/>
          </a:xfrm>
          <a:prstGeom prst="rect">
            <a:avLst/>
          </a:prstGeom>
        </p:spPr>
        <p:txBody>
          <a:bodyPr wrap="none">
            <a:spAutoFit/>
          </a:bodyPr>
          <a:lstStyle/>
          <a:p>
            <a:r>
              <a:rPr lang="fr-FR" dirty="0" smtClean="0"/>
              <a:t>Fonctionnement masque/régulateur</a:t>
            </a:r>
            <a:endParaRPr lang="fr-FR" dirty="0"/>
          </a:p>
        </p:txBody>
      </p:sp>
      <p:sp>
        <p:nvSpPr>
          <p:cNvPr id="7" name="Rectangle 6"/>
          <p:cNvSpPr/>
          <p:nvPr/>
        </p:nvSpPr>
        <p:spPr>
          <a:xfrm>
            <a:off x="4756427" y="102206"/>
            <a:ext cx="170700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Circuit </a:t>
            </a:r>
            <a:r>
              <a:rPr lang="fr-FR" dirty="0"/>
              <a:t>équipage</a:t>
            </a:r>
          </a:p>
        </p:txBody>
      </p:sp>
    </p:spTree>
    <p:extLst>
      <p:ext uri="{BB962C8B-B14F-4D97-AF65-F5344CB8AC3E}">
        <p14:creationId xmlns:p14="http://schemas.microsoft.com/office/powerpoint/2010/main" val="334001642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2025861" y="794266"/>
            <a:ext cx="6693595" cy="3789095"/>
          </a:xfrm>
          <a:prstGeom prst="rect">
            <a:avLst/>
          </a:prstGeom>
        </p:spPr>
      </p:pic>
      <p:sp>
        <p:nvSpPr>
          <p:cNvPr id="5" name="Rectangle 4"/>
          <p:cNvSpPr/>
          <p:nvPr/>
        </p:nvSpPr>
        <p:spPr>
          <a:xfrm>
            <a:off x="770242" y="4670449"/>
            <a:ext cx="9918864"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dirty="0" smtClean="0"/>
              <a:t>Le régulateur du masque comprend :</a:t>
            </a:r>
          </a:p>
          <a:p>
            <a:pPr marL="285750" indent="-285750" algn="just">
              <a:buFont typeface="Arial" panose="020B0604020202020204" pitchFamily="34" charset="0"/>
              <a:buChar char="•"/>
            </a:pPr>
            <a:r>
              <a:rPr lang="fr-FR" dirty="0" smtClean="0"/>
              <a:t>un sélecteur de dilution </a:t>
            </a:r>
            <a:r>
              <a:rPr lang="fr-FR" dirty="0" smtClean="0"/>
              <a:t>(4</a:t>
            </a:r>
            <a:r>
              <a:rPr lang="fr-FR" dirty="0" smtClean="0"/>
              <a:t>) à deux positions :</a:t>
            </a:r>
          </a:p>
          <a:p>
            <a:pPr marL="742950" lvl="1" indent="-285750" algn="just">
              <a:buFont typeface="Courier New" panose="02070309020205020404" pitchFamily="49" charset="0"/>
              <a:buChar char="o"/>
            </a:pPr>
            <a:r>
              <a:rPr lang="fr-FR" dirty="0" smtClean="0"/>
              <a:t>« N » (normal) pour un mélange air/oxygène en proportions variables en fonction de l'altitude ;</a:t>
            </a:r>
          </a:p>
          <a:p>
            <a:pPr marL="742950" lvl="1" indent="-285750" algn="just">
              <a:buFont typeface="Courier New" panose="02070309020205020404" pitchFamily="49" charset="0"/>
              <a:buChar char="o"/>
            </a:pPr>
            <a:r>
              <a:rPr lang="fr-FR" dirty="0" smtClean="0"/>
              <a:t>« 100 % », pour de l'oxygène pur ;</a:t>
            </a:r>
          </a:p>
          <a:p>
            <a:pPr marL="285750" indent="-285750" algn="just">
              <a:buFont typeface="Arial" panose="020B0604020202020204" pitchFamily="34" charset="0"/>
              <a:buChar char="•"/>
            </a:pPr>
            <a:r>
              <a:rPr lang="fr-FR" dirty="0" smtClean="0"/>
              <a:t>un indicateur de débit </a:t>
            </a:r>
            <a:r>
              <a:rPr lang="fr-FR" dirty="0" smtClean="0"/>
              <a:t>blinker(1):</a:t>
            </a:r>
          </a:p>
          <a:p>
            <a:pPr marL="742950" lvl="1" indent="-285750" algn="just">
              <a:buFont typeface="Courier New" panose="02070309020205020404" pitchFamily="49" charset="0"/>
              <a:buChar char="o"/>
            </a:pPr>
            <a:r>
              <a:rPr lang="fr-FR" dirty="0"/>
              <a:t>	</a:t>
            </a:r>
            <a:r>
              <a:rPr lang="fr-FR" dirty="0" smtClean="0"/>
              <a:t>noir </a:t>
            </a:r>
            <a:r>
              <a:rPr lang="fr-FR" dirty="0" smtClean="0"/>
              <a:t>en l'absence de débit d'oxygène dans le masque, </a:t>
            </a:r>
            <a:endParaRPr lang="fr-FR" dirty="0" smtClean="0"/>
          </a:p>
          <a:p>
            <a:pPr marL="742950" lvl="1" indent="-285750" algn="just">
              <a:buFont typeface="Courier New" panose="02070309020205020404" pitchFamily="49" charset="0"/>
              <a:buChar char="o"/>
            </a:pPr>
            <a:r>
              <a:rPr lang="fr-FR" dirty="0"/>
              <a:t>	</a:t>
            </a:r>
            <a:r>
              <a:rPr lang="fr-FR" dirty="0" smtClean="0"/>
              <a:t>croix </a:t>
            </a:r>
            <a:r>
              <a:rPr lang="fr-FR" dirty="0" smtClean="0"/>
              <a:t>jaune à chaque inspiration ;</a:t>
            </a:r>
          </a:p>
        </p:txBody>
      </p:sp>
      <p:sp>
        <p:nvSpPr>
          <p:cNvPr id="6" name="Rectangle 5"/>
          <p:cNvSpPr/>
          <p:nvPr/>
        </p:nvSpPr>
        <p:spPr>
          <a:xfrm>
            <a:off x="4121977" y="424934"/>
            <a:ext cx="3600601" cy="369332"/>
          </a:xfrm>
          <a:prstGeom prst="rect">
            <a:avLst/>
          </a:prstGeom>
        </p:spPr>
        <p:txBody>
          <a:bodyPr wrap="none">
            <a:spAutoFit/>
          </a:bodyPr>
          <a:lstStyle/>
          <a:p>
            <a:r>
              <a:rPr lang="fr-FR" dirty="0" smtClean="0"/>
              <a:t>Fonctionnement masque/régulateur</a:t>
            </a:r>
            <a:endParaRPr lang="fr-FR" dirty="0"/>
          </a:p>
        </p:txBody>
      </p:sp>
      <p:sp>
        <p:nvSpPr>
          <p:cNvPr id="7" name="Rectangle 6"/>
          <p:cNvSpPr/>
          <p:nvPr/>
        </p:nvSpPr>
        <p:spPr>
          <a:xfrm>
            <a:off x="4756427" y="102206"/>
            <a:ext cx="170700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Circuit </a:t>
            </a:r>
            <a:r>
              <a:rPr lang="fr-FR" dirty="0"/>
              <a:t>équipage</a:t>
            </a:r>
          </a:p>
        </p:txBody>
      </p:sp>
    </p:spTree>
    <p:extLst>
      <p:ext uri="{BB962C8B-B14F-4D97-AF65-F5344CB8AC3E}">
        <p14:creationId xmlns:p14="http://schemas.microsoft.com/office/powerpoint/2010/main" val="24566740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7167634" y="1715423"/>
            <a:ext cx="5166014" cy="3139321"/>
          </a:xfrm>
          <a:prstGeom prst="rect">
            <a:avLst/>
          </a:prstGeom>
        </p:spPr>
      </p:pic>
      <p:sp>
        <p:nvSpPr>
          <p:cNvPr id="5" name="Rectangle 4"/>
          <p:cNvSpPr/>
          <p:nvPr/>
        </p:nvSpPr>
        <p:spPr>
          <a:xfrm>
            <a:off x="128648" y="1225567"/>
            <a:ext cx="6751123" cy="503535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lnSpc>
                <a:spcPct val="150000"/>
              </a:lnSpc>
            </a:pPr>
            <a:r>
              <a:rPr lang="fr-FR" dirty="0" smtClean="0"/>
              <a:t>un rotacteur/poussoir de surpression « Emergency » </a:t>
            </a:r>
            <a:r>
              <a:rPr lang="fr-FR" dirty="0" smtClean="0"/>
              <a:t>(5</a:t>
            </a:r>
            <a:r>
              <a:rPr lang="fr-FR" dirty="0" smtClean="0"/>
              <a:t>) </a:t>
            </a:r>
            <a:endParaRPr lang="fr-FR" dirty="0" smtClean="0"/>
          </a:p>
          <a:p>
            <a:pPr algn="just">
              <a:lnSpc>
                <a:spcPct val="150000"/>
              </a:lnSpc>
            </a:pPr>
            <a:r>
              <a:rPr lang="fr-FR" dirty="0" smtClean="0"/>
              <a:t>deux positions:</a:t>
            </a:r>
            <a:endParaRPr lang="fr-FR" dirty="0" smtClean="0"/>
          </a:p>
          <a:p>
            <a:pPr marL="285750" indent="-285750" algn="just">
              <a:lnSpc>
                <a:spcPct val="150000"/>
              </a:lnSpc>
              <a:buFont typeface="Arial" panose="020B0604020202020204" pitchFamily="34" charset="0"/>
              <a:buChar char="•"/>
            </a:pPr>
            <a:r>
              <a:rPr lang="fr-FR" b="1" dirty="0" smtClean="0"/>
              <a:t>position fixe</a:t>
            </a:r>
            <a:r>
              <a:rPr lang="fr-FR" dirty="0" smtClean="0"/>
              <a:t>, obtenue par rotation du rotacteur : </a:t>
            </a:r>
            <a:endParaRPr lang="fr-FR" dirty="0" smtClean="0"/>
          </a:p>
          <a:p>
            <a:pPr marL="800100" lvl="1" indent="-342900" algn="just">
              <a:lnSpc>
                <a:spcPct val="150000"/>
              </a:lnSpc>
              <a:buFont typeface="Courier New" panose="02070309020205020404" pitchFamily="49" charset="0"/>
              <a:buChar char="o"/>
            </a:pPr>
            <a:r>
              <a:rPr lang="fr-FR" dirty="0" smtClean="0"/>
              <a:t>l'oxygène </a:t>
            </a:r>
            <a:r>
              <a:rPr lang="fr-FR" dirty="0" smtClean="0"/>
              <a:t>arrive en légère surpression ; </a:t>
            </a:r>
            <a:endParaRPr lang="fr-FR" dirty="0" smtClean="0"/>
          </a:p>
          <a:p>
            <a:pPr marL="800100" lvl="1" indent="-342900" algn="just">
              <a:lnSpc>
                <a:spcPct val="150000"/>
              </a:lnSpc>
              <a:buFont typeface="Courier New" panose="02070309020205020404" pitchFamily="49" charset="0"/>
              <a:buChar char="o"/>
            </a:pPr>
            <a:r>
              <a:rPr lang="fr-FR" dirty="0" smtClean="0"/>
              <a:t>cette </a:t>
            </a:r>
            <a:r>
              <a:rPr lang="fr-FR" dirty="0" smtClean="0"/>
              <a:t>position sera utilisée au-dessus du FL 400 ;</a:t>
            </a:r>
          </a:p>
          <a:p>
            <a:pPr marL="285750" indent="-285750" algn="just">
              <a:lnSpc>
                <a:spcPct val="150000"/>
              </a:lnSpc>
              <a:buFont typeface="Arial" panose="020B0604020202020204" pitchFamily="34" charset="0"/>
              <a:buChar char="•"/>
            </a:pPr>
            <a:r>
              <a:rPr lang="fr-FR" b="1" dirty="0" smtClean="0"/>
              <a:t>position momentanée </a:t>
            </a:r>
            <a:r>
              <a:rPr lang="fr-FR" dirty="0" smtClean="0"/>
              <a:t>: en </a:t>
            </a:r>
            <a:r>
              <a:rPr lang="fr-FR" dirty="0" smtClean="0"/>
              <a:t>pressant le rotacteur (position instable</a:t>
            </a:r>
            <a:r>
              <a:rPr lang="fr-FR" dirty="0" smtClean="0"/>
              <a:t>),:</a:t>
            </a:r>
          </a:p>
          <a:p>
            <a:pPr marL="742950" lvl="1" indent="-285750" algn="just">
              <a:lnSpc>
                <a:spcPct val="150000"/>
              </a:lnSpc>
              <a:buFont typeface="Courier New" panose="02070309020205020404" pitchFamily="49" charset="0"/>
              <a:buChar char="o"/>
            </a:pPr>
            <a:r>
              <a:rPr lang="fr-FR" dirty="0" smtClean="0"/>
              <a:t> </a:t>
            </a:r>
            <a:r>
              <a:rPr lang="fr-FR" dirty="0" smtClean="0"/>
              <a:t>on provoque un débit forcé dans le régulateur ; </a:t>
            </a:r>
            <a:endParaRPr lang="fr-FR" dirty="0" smtClean="0"/>
          </a:p>
          <a:p>
            <a:pPr marL="742950" lvl="1" indent="-285750" algn="just">
              <a:lnSpc>
                <a:spcPct val="150000"/>
              </a:lnSpc>
              <a:buFont typeface="Courier New" panose="02070309020205020404" pitchFamily="49" charset="0"/>
              <a:buChar char="o"/>
            </a:pPr>
            <a:r>
              <a:rPr lang="fr-FR" dirty="0" smtClean="0"/>
              <a:t>utilisé </a:t>
            </a:r>
            <a:r>
              <a:rPr lang="fr-FR" dirty="0" smtClean="0"/>
              <a:t>en cas de dégagement de fumées, </a:t>
            </a:r>
            <a:endParaRPr lang="fr-FR" dirty="0" smtClean="0"/>
          </a:p>
          <a:p>
            <a:pPr marL="742950" lvl="1" indent="-285750" algn="just">
              <a:lnSpc>
                <a:spcPct val="150000"/>
              </a:lnSpc>
              <a:buFont typeface="Courier New" panose="02070309020205020404" pitchFamily="49" charset="0"/>
              <a:buChar char="o"/>
            </a:pPr>
            <a:r>
              <a:rPr lang="fr-FR" dirty="0" smtClean="0"/>
              <a:t>repousser </a:t>
            </a:r>
            <a:r>
              <a:rPr lang="fr-FR" dirty="0" smtClean="0"/>
              <a:t>l'oxygène autour du masque </a:t>
            </a:r>
            <a:endParaRPr lang="fr-FR" dirty="0" smtClean="0"/>
          </a:p>
          <a:p>
            <a:pPr marL="742950" lvl="1" indent="-285750" algn="just">
              <a:lnSpc>
                <a:spcPct val="150000"/>
              </a:lnSpc>
              <a:buFont typeface="Courier New" panose="02070309020205020404" pitchFamily="49" charset="0"/>
              <a:buChar char="o"/>
            </a:pPr>
            <a:r>
              <a:rPr lang="fr-FR" dirty="0" smtClean="0"/>
              <a:t>éviter </a:t>
            </a:r>
            <a:r>
              <a:rPr lang="fr-FR" dirty="0" smtClean="0"/>
              <a:t>l'inhalation des gaz toxiques qui pourraient s'y trouver lors de l'application sur le visage.</a:t>
            </a:r>
            <a:endParaRPr lang="fr-FR" dirty="0"/>
          </a:p>
        </p:txBody>
      </p:sp>
      <p:sp>
        <p:nvSpPr>
          <p:cNvPr id="6" name="Rectangle 5"/>
          <p:cNvSpPr/>
          <p:nvPr/>
        </p:nvSpPr>
        <p:spPr>
          <a:xfrm>
            <a:off x="4121977" y="424934"/>
            <a:ext cx="3600601" cy="369332"/>
          </a:xfrm>
          <a:prstGeom prst="rect">
            <a:avLst/>
          </a:prstGeom>
        </p:spPr>
        <p:txBody>
          <a:bodyPr wrap="none">
            <a:spAutoFit/>
          </a:bodyPr>
          <a:lstStyle/>
          <a:p>
            <a:r>
              <a:rPr lang="fr-FR" dirty="0" smtClean="0"/>
              <a:t>Fonctionnement masque/régulateur</a:t>
            </a:r>
            <a:endParaRPr lang="fr-FR" dirty="0"/>
          </a:p>
        </p:txBody>
      </p:sp>
      <p:sp>
        <p:nvSpPr>
          <p:cNvPr id="7" name="Rectangle 6"/>
          <p:cNvSpPr/>
          <p:nvPr/>
        </p:nvSpPr>
        <p:spPr>
          <a:xfrm>
            <a:off x="4756427" y="102206"/>
            <a:ext cx="170700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Circuit </a:t>
            </a:r>
            <a:r>
              <a:rPr lang="fr-FR" dirty="0"/>
              <a:t>équipage</a:t>
            </a:r>
          </a:p>
        </p:txBody>
      </p:sp>
    </p:spTree>
    <p:extLst>
      <p:ext uri="{BB962C8B-B14F-4D97-AF65-F5344CB8AC3E}">
        <p14:creationId xmlns:p14="http://schemas.microsoft.com/office/powerpoint/2010/main" val="257067095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43224" y="1134277"/>
            <a:ext cx="10533412" cy="120032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Le test consiste (sans sortir le masque de son logement) à vérifier :</a:t>
            </a:r>
          </a:p>
          <a:p>
            <a:pPr marL="285750" indent="-285750">
              <a:buFont typeface="Wingdings" panose="05000000000000000000" pitchFamily="2" charset="2"/>
              <a:buChar char="ü"/>
            </a:pPr>
            <a:r>
              <a:rPr lang="fr-FR" dirty="0" smtClean="0"/>
              <a:t>l'étanchéité de l'installation jusqu'au masque ; </a:t>
            </a:r>
          </a:p>
          <a:p>
            <a:pPr marL="285750" indent="-285750">
              <a:buFont typeface="Wingdings" panose="05000000000000000000" pitchFamily="2" charset="2"/>
              <a:buChar char="ü"/>
            </a:pPr>
            <a:r>
              <a:rPr lang="fr-FR" dirty="0" smtClean="0"/>
              <a:t>le débit d'oxygène en légère surpression ; </a:t>
            </a:r>
          </a:p>
          <a:p>
            <a:pPr marL="285750" indent="-285750">
              <a:buFont typeface="Wingdings" panose="05000000000000000000" pitchFamily="2" charset="2"/>
              <a:buChar char="ü"/>
            </a:pPr>
            <a:r>
              <a:rPr lang="fr-FR" dirty="0" smtClean="0"/>
              <a:t>le fonctionnement du microphone incorporé.</a:t>
            </a:r>
          </a:p>
        </p:txBody>
      </p:sp>
      <p:sp>
        <p:nvSpPr>
          <p:cNvPr id="5" name="Rectangle 4"/>
          <p:cNvSpPr/>
          <p:nvPr/>
        </p:nvSpPr>
        <p:spPr>
          <a:xfrm>
            <a:off x="4121977" y="424934"/>
            <a:ext cx="2715552" cy="369332"/>
          </a:xfrm>
          <a:prstGeom prst="rect">
            <a:avLst/>
          </a:prstGeom>
        </p:spPr>
        <p:txBody>
          <a:bodyPr wrap="none">
            <a:spAutoFit/>
          </a:bodyPr>
          <a:lstStyle/>
          <a:p>
            <a:r>
              <a:rPr lang="fr-FR" dirty="0"/>
              <a:t>Test du masque/régulateur</a:t>
            </a:r>
          </a:p>
        </p:txBody>
      </p:sp>
      <p:sp>
        <p:nvSpPr>
          <p:cNvPr id="6" name="Rectangle 5"/>
          <p:cNvSpPr/>
          <p:nvPr/>
        </p:nvSpPr>
        <p:spPr>
          <a:xfrm>
            <a:off x="4756427" y="102206"/>
            <a:ext cx="170700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Circuit </a:t>
            </a:r>
            <a:r>
              <a:rPr lang="fr-FR" dirty="0"/>
              <a:t>équipage</a:t>
            </a:r>
          </a:p>
        </p:txBody>
      </p:sp>
      <p:sp>
        <p:nvSpPr>
          <p:cNvPr id="3" name="Rectangle 2"/>
          <p:cNvSpPr/>
          <p:nvPr/>
        </p:nvSpPr>
        <p:spPr>
          <a:xfrm>
            <a:off x="343224" y="2674617"/>
            <a:ext cx="6096000" cy="3139321"/>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algn="just"/>
            <a:r>
              <a:rPr lang="fr-FR" dirty="0"/>
              <a:t>Sur la boîte de mélange radio :</a:t>
            </a:r>
          </a:p>
          <a:p>
            <a:pPr marL="342900" indent="-342900" algn="just">
              <a:buFont typeface="Arial" panose="020B0604020202020204" pitchFamily="34" charset="0"/>
              <a:buChar char="•"/>
            </a:pPr>
            <a:r>
              <a:rPr lang="fr-FR" dirty="0"/>
              <a:t>Placer le sélecteur de communications INT/RAD (interphone/radio) sur la position« </a:t>
            </a:r>
            <a:r>
              <a:rPr lang="fr-FR" dirty="0" smtClean="0"/>
              <a:t>INT».</a:t>
            </a:r>
            <a:endParaRPr lang="fr-FR" dirty="0"/>
          </a:p>
          <a:p>
            <a:pPr marL="342900" indent="-342900" algn="just">
              <a:buFont typeface="Arial" panose="020B0604020202020204" pitchFamily="34" charset="0"/>
              <a:buChar char="•"/>
            </a:pPr>
            <a:r>
              <a:rPr lang="fr-FR" dirty="0"/>
              <a:t>Sur le boîtier du masque, presser le poussoir PRESS TO TEST </a:t>
            </a:r>
            <a:r>
              <a:rPr lang="fr-FR" dirty="0" smtClean="0"/>
              <a:t>(2): simule </a:t>
            </a:r>
            <a:r>
              <a:rPr lang="fr-FR" dirty="0"/>
              <a:t>une inspiration brève. </a:t>
            </a:r>
            <a:endParaRPr lang="fr-FR" dirty="0" smtClean="0"/>
          </a:p>
          <a:p>
            <a:pPr marL="342900" indent="-342900" algn="just">
              <a:buFont typeface="Arial" panose="020B0604020202020204" pitchFamily="34" charset="0"/>
              <a:buChar char="•"/>
            </a:pPr>
            <a:r>
              <a:rPr lang="fr-FR" dirty="0" smtClean="0"/>
              <a:t>Le </a:t>
            </a:r>
            <a:r>
              <a:rPr lang="fr-FR" dirty="0"/>
              <a:t>débit d'oxygène s'établit puis stoppe, </a:t>
            </a:r>
            <a:endParaRPr lang="fr-FR" dirty="0" smtClean="0"/>
          </a:p>
          <a:p>
            <a:pPr marL="342900" indent="-342900" algn="just">
              <a:buFont typeface="Arial" panose="020B0604020202020204" pitchFamily="34" charset="0"/>
              <a:buChar char="•"/>
            </a:pPr>
            <a:r>
              <a:rPr lang="fr-FR" dirty="0" smtClean="0"/>
              <a:t>apparition </a:t>
            </a:r>
            <a:r>
              <a:rPr lang="fr-FR" dirty="0"/>
              <a:t>brève d'une croix jaune dans le blinker </a:t>
            </a:r>
            <a:endParaRPr lang="fr-FR" dirty="0" smtClean="0"/>
          </a:p>
          <a:p>
            <a:pPr marL="342900" indent="-342900" algn="just">
              <a:buFont typeface="Arial" panose="020B0604020202020204" pitchFamily="34" charset="0"/>
              <a:buChar char="•"/>
            </a:pPr>
            <a:r>
              <a:rPr lang="fr-FR" dirty="0" smtClean="0"/>
              <a:t>Tout </a:t>
            </a:r>
            <a:r>
              <a:rPr lang="fr-FR" dirty="0"/>
              <a:t>en maintenant le poussoir PRESS TO TEST appuyé, presser le flasque rouge droit </a:t>
            </a:r>
            <a:endParaRPr lang="fr-FR" dirty="0" smtClean="0"/>
          </a:p>
          <a:p>
            <a:pPr marL="342900" indent="-342900" algn="just">
              <a:buFont typeface="Arial" panose="020B0604020202020204" pitchFamily="34" charset="0"/>
              <a:buChar char="•"/>
            </a:pPr>
            <a:r>
              <a:rPr lang="fr-FR" dirty="0" smtClean="0"/>
              <a:t>Le </a:t>
            </a:r>
            <a:r>
              <a:rPr lang="fr-FR" dirty="0"/>
              <a:t>blinker vire à nouveau puis redevient noir, confirmant l'étanchéité du harnais. Relâcher le flasque.</a:t>
            </a:r>
          </a:p>
        </p:txBody>
      </p:sp>
      <p:pic>
        <p:nvPicPr>
          <p:cNvPr id="7" name="Espace réservé du contenu 3"/>
          <p:cNvPicPr>
            <a:picLocks noGrp="1" noChangeAspect="1"/>
          </p:cNvPicPr>
          <p:nvPr>
            <p:ph idx="1"/>
          </p:nvPr>
        </p:nvPicPr>
        <p:blipFill>
          <a:blip r:embed="rId2"/>
          <a:stretch>
            <a:fillRect/>
          </a:stretch>
        </p:blipFill>
        <p:spPr>
          <a:xfrm>
            <a:off x="6649058" y="2901780"/>
            <a:ext cx="5542942" cy="2784200"/>
          </a:xfrm>
          <a:prstGeom prst="rect">
            <a:avLst/>
          </a:prstGeom>
        </p:spPr>
      </p:pic>
    </p:spTree>
    <p:extLst>
      <p:ext uri="{BB962C8B-B14F-4D97-AF65-F5344CB8AC3E}">
        <p14:creationId xmlns:p14="http://schemas.microsoft.com/office/powerpoint/2010/main" val="4700898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39486" y="2039541"/>
            <a:ext cx="6096000" cy="3139321"/>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342900" indent="-342900">
              <a:buFont typeface="Arial" panose="020B0604020202020204" pitchFamily="34" charset="0"/>
              <a:buChar char="•"/>
            </a:pPr>
            <a:r>
              <a:rPr lang="fr-FR" dirty="0" smtClean="0"/>
              <a:t>Poussoir PRESS TO TEST toujours appuyé, presser le rotacteur de surpression ; </a:t>
            </a:r>
            <a:endParaRPr lang="fr-FR" dirty="0" smtClean="0"/>
          </a:p>
          <a:p>
            <a:pPr marL="342900" indent="-342900">
              <a:buFont typeface="Arial" panose="020B0604020202020204" pitchFamily="34" charset="0"/>
              <a:buChar char="•"/>
            </a:pPr>
            <a:r>
              <a:rPr lang="fr-FR" dirty="0" smtClean="0"/>
              <a:t>une </a:t>
            </a:r>
            <a:r>
              <a:rPr lang="fr-FR" dirty="0" smtClean="0"/>
              <a:t>croix jaune apparaît dans le blinker et reste apparente tant que le rotacteur est pressé ;</a:t>
            </a:r>
          </a:p>
          <a:p>
            <a:pPr marL="342900" indent="-342900">
              <a:buFont typeface="Arial" panose="020B0604020202020204" pitchFamily="34" charset="0"/>
              <a:buChar char="•"/>
            </a:pPr>
            <a:r>
              <a:rPr lang="fr-FR" dirty="0" smtClean="0"/>
              <a:t>Noter le bruit provoqué par le débit perceptible par le haut-parleur, confirmant le bon fonctionnement du microphone intégré en émission/réception.</a:t>
            </a:r>
          </a:p>
          <a:p>
            <a:pPr marL="342900" indent="-342900">
              <a:buFont typeface="Arial" panose="020B0604020202020204" pitchFamily="34" charset="0"/>
              <a:buChar char="•"/>
            </a:pPr>
            <a:r>
              <a:rPr lang="fr-FR" dirty="0" smtClean="0"/>
              <a:t>Relâcher le poussoir PRESS TO TEST et placer le sélecteur N/100 sur « 100 % » qui sera la position normale en utilisation.</a:t>
            </a:r>
          </a:p>
          <a:p>
            <a:pPr marL="342900" indent="-342900">
              <a:buFont typeface="Arial" panose="020B0604020202020204" pitchFamily="34" charset="0"/>
              <a:buChar char="•"/>
            </a:pPr>
            <a:r>
              <a:rPr lang="fr-FR" dirty="0" smtClean="0"/>
              <a:t>Sélecteur de communications INT/RAD au neutre.</a:t>
            </a:r>
            <a:endParaRPr lang="fr-FR" dirty="0"/>
          </a:p>
        </p:txBody>
      </p:sp>
      <p:pic>
        <p:nvPicPr>
          <p:cNvPr id="5" name="Espace réservé du contenu 3"/>
          <p:cNvPicPr>
            <a:picLocks noGrp="1" noChangeAspect="1"/>
          </p:cNvPicPr>
          <p:nvPr>
            <p:ph idx="1"/>
          </p:nvPr>
        </p:nvPicPr>
        <p:blipFill>
          <a:blip r:embed="rId2"/>
          <a:stretch>
            <a:fillRect/>
          </a:stretch>
        </p:blipFill>
        <p:spPr>
          <a:xfrm>
            <a:off x="6611949" y="2021060"/>
            <a:ext cx="5089060" cy="2880803"/>
          </a:xfrm>
          <a:prstGeom prst="rect">
            <a:avLst/>
          </a:prstGeom>
        </p:spPr>
      </p:pic>
      <p:sp>
        <p:nvSpPr>
          <p:cNvPr id="6" name="Rectangle 5"/>
          <p:cNvSpPr/>
          <p:nvPr/>
        </p:nvSpPr>
        <p:spPr>
          <a:xfrm>
            <a:off x="4121977" y="424934"/>
            <a:ext cx="2715552" cy="369332"/>
          </a:xfrm>
          <a:prstGeom prst="rect">
            <a:avLst/>
          </a:prstGeom>
        </p:spPr>
        <p:txBody>
          <a:bodyPr wrap="none">
            <a:spAutoFit/>
          </a:bodyPr>
          <a:lstStyle/>
          <a:p>
            <a:r>
              <a:rPr lang="fr-FR" dirty="0"/>
              <a:t>Test du masque/régulateur</a:t>
            </a:r>
          </a:p>
        </p:txBody>
      </p:sp>
      <p:sp>
        <p:nvSpPr>
          <p:cNvPr id="7" name="Rectangle 6"/>
          <p:cNvSpPr/>
          <p:nvPr/>
        </p:nvSpPr>
        <p:spPr>
          <a:xfrm>
            <a:off x="4756427" y="102206"/>
            <a:ext cx="170700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Circuit </a:t>
            </a:r>
            <a:r>
              <a:rPr lang="fr-FR" dirty="0"/>
              <a:t>équipage</a:t>
            </a:r>
          </a:p>
        </p:txBody>
      </p:sp>
    </p:spTree>
    <p:extLst>
      <p:ext uri="{BB962C8B-B14F-4D97-AF65-F5344CB8AC3E}">
        <p14:creationId xmlns:p14="http://schemas.microsoft.com/office/powerpoint/2010/main" val="40059076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rotWithShape="1">
          <a:blip r:embed="rId2"/>
          <a:srcRect l="19654" t="6328" r="12068" b="5613"/>
          <a:stretch/>
        </p:blipFill>
        <p:spPr>
          <a:xfrm>
            <a:off x="6977744" y="594583"/>
            <a:ext cx="4996542" cy="6106885"/>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4394120" y="594583"/>
            <a:ext cx="2260042" cy="369332"/>
          </a:xfrm>
          <a:prstGeom prst="rect">
            <a:avLst/>
          </a:prstGeom>
        </p:spPr>
        <p:txBody>
          <a:bodyPr wrap="none">
            <a:spAutoFit/>
          </a:bodyPr>
          <a:lstStyle/>
          <a:p>
            <a:r>
              <a:rPr lang="fr-FR" dirty="0" smtClean="0"/>
              <a:t>Utilisation </a:t>
            </a:r>
            <a:r>
              <a:rPr lang="fr-FR" dirty="0"/>
              <a:t>du </a:t>
            </a:r>
            <a:r>
              <a:rPr lang="fr-FR" dirty="0" smtClean="0"/>
              <a:t>masque</a:t>
            </a:r>
            <a:endParaRPr lang="fr-FR" dirty="0"/>
          </a:p>
        </p:txBody>
      </p:sp>
      <p:sp>
        <p:nvSpPr>
          <p:cNvPr id="6" name="Rectangle 5"/>
          <p:cNvSpPr/>
          <p:nvPr/>
        </p:nvSpPr>
        <p:spPr>
          <a:xfrm>
            <a:off x="4756427" y="102206"/>
            <a:ext cx="170700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Circuit </a:t>
            </a:r>
            <a:r>
              <a:rPr lang="fr-FR" dirty="0"/>
              <a:t>équipage</a:t>
            </a:r>
          </a:p>
        </p:txBody>
      </p:sp>
      <p:sp>
        <p:nvSpPr>
          <p:cNvPr id="7" name="Rectangle 6"/>
          <p:cNvSpPr/>
          <p:nvPr/>
        </p:nvSpPr>
        <p:spPr>
          <a:xfrm>
            <a:off x="233086" y="1524366"/>
            <a:ext cx="6582867" cy="42473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Le masque est sorti de son logement en saisissant les flasques rouges ; </a:t>
            </a:r>
            <a:endParaRPr lang="fr-FR" dirty="0" smtClean="0"/>
          </a:p>
          <a:p>
            <a:pPr marL="285750" indent="-285750">
              <a:buFont typeface="Arial" panose="020B0604020202020204" pitchFamily="34" charset="0"/>
              <a:buChar char="•"/>
            </a:pPr>
            <a:r>
              <a:rPr lang="fr-FR" dirty="0" smtClean="0"/>
              <a:t>en </a:t>
            </a:r>
            <a:r>
              <a:rPr lang="fr-FR" dirty="0" smtClean="0"/>
              <a:t>comprimant ceux-ci, le harnais du masque se gonfle. </a:t>
            </a:r>
          </a:p>
          <a:p>
            <a:pPr marL="285750" indent="-285750">
              <a:buFont typeface="Arial" panose="020B0604020202020204" pitchFamily="34" charset="0"/>
              <a:buChar char="•"/>
            </a:pPr>
            <a:r>
              <a:rPr lang="fr-FR" dirty="0" smtClean="0"/>
              <a:t>Le pilote le passe autour de la tête et relâche les flasques ; </a:t>
            </a:r>
            <a:endParaRPr lang="fr-FR" dirty="0" smtClean="0"/>
          </a:p>
          <a:p>
            <a:pPr marL="285750" indent="-285750">
              <a:buFont typeface="Arial" panose="020B0604020202020204" pitchFamily="34" charset="0"/>
              <a:buChar char="•"/>
            </a:pPr>
            <a:r>
              <a:rPr lang="fr-FR" dirty="0" smtClean="0"/>
              <a:t>le </a:t>
            </a:r>
            <a:r>
              <a:rPr lang="fr-FR" dirty="0" smtClean="0"/>
              <a:t>harnais enserre alors la tête, appliquant le masque sur le visage.</a:t>
            </a:r>
          </a:p>
          <a:p>
            <a:pPr marL="285750" indent="-285750">
              <a:buFont typeface="Arial" panose="020B0604020202020204" pitchFamily="34" charset="0"/>
              <a:buChar char="•"/>
            </a:pPr>
            <a:r>
              <a:rPr lang="fr-FR" dirty="0" smtClean="0"/>
              <a:t>Le régulateur monté sur le masque fournit de l'oxygène, dilué ou pur, ou un débit en surpression en cas d'urgence.</a:t>
            </a:r>
          </a:p>
          <a:p>
            <a:pPr marL="285750" indent="-285750">
              <a:buFont typeface="Arial" panose="020B0604020202020204" pitchFamily="34" charset="0"/>
              <a:buChar char="•"/>
            </a:pPr>
            <a:r>
              <a:rPr lang="fr-FR" dirty="0" smtClean="0"/>
              <a:t>Sur « N », l'utilisateur respire un mélange d'air cabine et d'oxygène en fonction de l'altitude cabine.</a:t>
            </a:r>
          </a:p>
          <a:p>
            <a:pPr marL="285750" indent="-285750">
              <a:buFont typeface="Arial" panose="020B0604020202020204" pitchFamily="34" charset="0"/>
              <a:buChar char="•"/>
            </a:pPr>
            <a:r>
              <a:rPr lang="fr-FR" dirty="0" smtClean="0"/>
              <a:t>Lorsque « 100 % » est sélecté par l'utilisateur, l'alimentation s'effectue en oxygène pur.</a:t>
            </a:r>
          </a:p>
          <a:p>
            <a:pPr marL="285750" indent="-285750">
              <a:buFont typeface="Arial" panose="020B0604020202020204" pitchFamily="34" charset="0"/>
              <a:buChar char="•"/>
            </a:pPr>
            <a:r>
              <a:rPr lang="fr-FR" dirty="0" smtClean="0"/>
              <a:t>En </a:t>
            </a:r>
            <a:r>
              <a:rPr lang="fr-FR" dirty="0" smtClean="0"/>
              <a:t>cas d'urgence (fumées en poste), l'alimentation en oxygène pur donnant une légère surpression, peut être commandée au moyen de la commande de débit en surpression.</a:t>
            </a:r>
            <a:endParaRPr lang="fr-FR" dirty="0"/>
          </a:p>
        </p:txBody>
      </p:sp>
    </p:spTree>
    <p:extLst>
      <p:ext uri="{BB962C8B-B14F-4D97-AF65-F5344CB8AC3E}">
        <p14:creationId xmlns:p14="http://schemas.microsoft.com/office/powerpoint/2010/main" val="5640628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95943" y="2218775"/>
            <a:ext cx="5943600" cy="129586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La figure </a:t>
            </a:r>
            <a:r>
              <a:rPr lang="fr-FR" dirty="0" smtClean="0"/>
              <a:t>fait </a:t>
            </a:r>
            <a:r>
              <a:rPr lang="fr-FR" dirty="0" smtClean="0"/>
              <a:t>référence à des régulateurs installés sur des avions encore récents, mais son fonctionnement est tout à fait représentatif de </a:t>
            </a:r>
            <a:r>
              <a:rPr lang="fr-FR" dirty="0" err="1" smtClean="0"/>
              <a:t>fonctionment</a:t>
            </a:r>
            <a:r>
              <a:rPr lang="fr-FR" dirty="0" smtClean="0"/>
              <a:t> </a:t>
            </a:r>
            <a:r>
              <a:rPr lang="fr-FR" dirty="0" smtClean="0"/>
              <a:t>régulateurs modernes.</a:t>
            </a:r>
            <a:endParaRPr lang="fr-FR" dirty="0"/>
          </a:p>
        </p:txBody>
      </p:sp>
      <p:sp>
        <p:nvSpPr>
          <p:cNvPr id="5" name="Rectangle 4"/>
          <p:cNvSpPr/>
          <p:nvPr/>
        </p:nvSpPr>
        <p:spPr>
          <a:xfrm>
            <a:off x="4756427" y="102206"/>
            <a:ext cx="170700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Circuit </a:t>
            </a:r>
            <a:r>
              <a:rPr lang="fr-FR" dirty="0"/>
              <a:t>équipage</a:t>
            </a:r>
          </a:p>
        </p:txBody>
      </p:sp>
      <p:sp>
        <p:nvSpPr>
          <p:cNvPr id="6" name="Rectangle 5"/>
          <p:cNvSpPr/>
          <p:nvPr/>
        </p:nvSpPr>
        <p:spPr>
          <a:xfrm>
            <a:off x="4078934" y="496371"/>
            <a:ext cx="3061992" cy="369332"/>
          </a:xfrm>
          <a:prstGeom prst="rect">
            <a:avLst/>
          </a:prstGeom>
        </p:spPr>
        <p:txBody>
          <a:bodyPr wrap="none">
            <a:spAutoFit/>
          </a:bodyPr>
          <a:lstStyle/>
          <a:p>
            <a:r>
              <a:rPr lang="fr-FR" dirty="0"/>
              <a:t>Fonctionnement du régulateur</a:t>
            </a:r>
          </a:p>
        </p:txBody>
      </p:sp>
      <p:pic>
        <p:nvPicPr>
          <p:cNvPr id="7" name="Espace réservé du contenu 3"/>
          <p:cNvPicPr>
            <a:picLocks noGrp="1" noChangeAspect="1"/>
          </p:cNvPicPr>
          <p:nvPr>
            <p:ph idx="1"/>
          </p:nvPr>
        </p:nvPicPr>
        <p:blipFill>
          <a:blip r:embed="rId2"/>
          <a:stretch>
            <a:fillRect/>
          </a:stretch>
        </p:blipFill>
        <p:spPr>
          <a:xfrm>
            <a:off x="6335486" y="1335768"/>
            <a:ext cx="5634071" cy="4351338"/>
          </a:xfrm>
          <a:prstGeom prst="rect">
            <a:avLst/>
          </a:prstGeom>
        </p:spPr>
      </p:pic>
    </p:spTree>
    <p:extLst>
      <p:ext uri="{BB962C8B-B14F-4D97-AF65-F5344CB8AC3E}">
        <p14:creationId xmlns:p14="http://schemas.microsoft.com/office/powerpoint/2010/main" val="218025813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14238" y="1638476"/>
            <a:ext cx="6837219" cy="30008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Ce régulateur à dilution représente l'organe essentiel du circuit d'alimentation en oxygène des pilotes.</a:t>
            </a:r>
          </a:p>
          <a:p>
            <a:pPr marL="285750" indent="-285750" algn="just">
              <a:lnSpc>
                <a:spcPct val="150000"/>
              </a:lnSpc>
              <a:buFont typeface="Arial" panose="020B0604020202020204" pitchFamily="34" charset="0"/>
              <a:buChar char="•"/>
            </a:pPr>
            <a:r>
              <a:rPr lang="fr-FR" dirty="0" smtClean="0"/>
              <a:t>Le clapet à la demande est commandé automatiquement par le diaphragme. </a:t>
            </a:r>
            <a:endParaRPr lang="fr-FR" dirty="0" smtClean="0"/>
          </a:p>
          <a:p>
            <a:pPr marL="285750" indent="-285750" algn="just">
              <a:lnSpc>
                <a:spcPct val="150000"/>
              </a:lnSpc>
              <a:buFont typeface="Arial" panose="020B0604020202020204" pitchFamily="34" charset="0"/>
              <a:buChar char="•"/>
            </a:pPr>
            <a:r>
              <a:rPr lang="fr-FR" dirty="0" smtClean="0"/>
              <a:t>Ce </a:t>
            </a:r>
            <a:r>
              <a:rPr lang="fr-FR" dirty="0" smtClean="0"/>
              <a:t>diaphragme ouvre le clapet chaque fois qu'une dépression se produit dans le régulateur, c'est-à-dire à chaque inspiration de l'utilisateur</a:t>
            </a:r>
            <a:r>
              <a:rPr lang="fr-FR" dirty="0" smtClean="0"/>
              <a:t>.</a:t>
            </a:r>
            <a:endParaRPr lang="fr-FR" dirty="0" smtClean="0"/>
          </a:p>
        </p:txBody>
      </p:sp>
      <p:sp>
        <p:nvSpPr>
          <p:cNvPr id="5" name="Rectangle 4"/>
          <p:cNvSpPr/>
          <p:nvPr/>
        </p:nvSpPr>
        <p:spPr>
          <a:xfrm>
            <a:off x="4756427" y="102206"/>
            <a:ext cx="170700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Circuit </a:t>
            </a:r>
            <a:r>
              <a:rPr lang="fr-FR" dirty="0"/>
              <a:t>équipage</a:t>
            </a:r>
          </a:p>
        </p:txBody>
      </p:sp>
      <p:sp>
        <p:nvSpPr>
          <p:cNvPr id="6" name="Rectangle 5"/>
          <p:cNvSpPr/>
          <p:nvPr/>
        </p:nvSpPr>
        <p:spPr>
          <a:xfrm>
            <a:off x="4078934" y="496371"/>
            <a:ext cx="3061992" cy="369332"/>
          </a:xfrm>
          <a:prstGeom prst="rect">
            <a:avLst/>
          </a:prstGeom>
        </p:spPr>
        <p:txBody>
          <a:bodyPr wrap="none">
            <a:spAutoFit/>
          </a:bodyPr>
          <a:lstStyle/>
          <a:p>
            <a:r>
              <a:rPr lang="fr-FR" dirty="0"/>
              <a:t>Fonctionnement du régulateur</a:t>
            </a:r>
          </a:p>
        </p:txBody>
      </p:sp>
      <p:pic>
        <p:nvPicPr>
          <p:cNvPr id="7" name="Espace réservé du contenu 3"/>
          <p:cNvPicPr>
            <a:picLocks noChangeAspect="1"/>
          </p:cNvPicPr>
          <p:nvPr/>
        </p:nvPicPr>
        <p:blipFill>
          <a:blip r:embed="rId2"/>
          <a:stretch>
            <a:fillRect/>
          </a:stretch>
        </p:blipFill>
        <p:spPr>
          <a:xfrm>
            <a:off x="7140926" y="1346654"/>
            <a:ext cx="4956578" cy="4351338"/>
          </a:xfrm>
          <a:prstGeom prst="rect">
            <a:avLst/>
          </a:prstGeom>
        </p:spPr>
      </p:pic>
      <p:sp>
        <p:nvSpPr>
          <p:cNvPr id="8" name="Ellipse 7"/>
          <p:cNvSpPr/>
          <p:nvPr/>
        </p:nvSpPr>
        <p:spPr>
          <a:xfrm>
            <a:off x="8675912" y="2634342"/>
            <a:ext cx="653143" cy="64225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34951818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92466" y="1814163"/>
            <a:ext cx="6837219"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Le </a:t>
            </a:r>
            <a:r>
              <a:rPr lang="fr-FR" dirty="0" smtClean="0"/>
              <a:t>sélecteur de dilution </a:t>
            </a:r>
            <a:r>
              <a:rPr lang="fr-FR" dirty="0" smtClean="0"/>
              <a:t>(« </a:t>
            </a:r>
            <a:r>
              <a:rPr lang="fr-FR" dirty="0" smtClean="0"/>
              <a:t>OXYGEN » sur la figure) en position normale </a:t>
            </a:r>
            <a:r>
              <a:rPr lang="fr-FR" dirty="0" smtClean="0"/>
              <a:t>«N» </a:t>
            </a:r>
            <a:r>
              <a:rPr lang="fr-FR" dirty="0" smtClean="0"/>
              <a:t>laisse passer l'air de la cabine en fonction de l'ouverture ménagée par une capsule anémométrique. </a:t>
            </a:r>
            <a:endParaRPr lang="fr-FR" dirty="0" smtClean="0"/>
          </a:p>
          <a:p>
            <a:pPr marL="285750" indent="-285750" algn="just">
              <a:lnSpc>
                <a:spcPct val="150000"/>
              </a:lnSpc>
              <a:buFont typeface="Arial" panose="020B0604020202020204" pitchFamily="34" charset="0"/>
              <a:buChar char="•"/>
            </a:pPr>
            <a:r>
              <a:rPr lang="fr-FR" dirty="0" smtClean="0"/>
              <a:t>À </a:t>
            </a:r>
            <a:r>
              <a:rPr lang="fr-FR" dirty="0" smtClean="0"/>
              <a:t>basse altitude, la capsule est dilatée par la pression régnant dans la cabine et le pourcentage d'oxygène est au plus bas. </a:t>
            </a:r>
            <a:endParaRPr lang="fr-FR" dirty="0" smtClean="0"/>
          </a:p>
          <a:p>
            <a:pPr marL="285750" indent="-285750" algn="just">
              <a:lnSpc>
                <a:spcPct val="150000"/>
              </a:lnSpc>
              <a:buFont typeface="Arial" panose="020B0604020202020204" pitchFamily="34" charset="0"/>
              <a:buChar char="•"/>
            </a:pPr>
            <a:r>
              <a:rPr lang="fr-FR" dirty="0" smtClean="0"/>
              <a:t>Lorsque </a:t>
            </a:r>
            <a:r>
              <a:rPr lang="fr-FR" dirty="0" smtClean="0"/>
              <a:t>l'altitude augmente, la capsule s'écrase et déplace le répartiteur, qui laisse une ouverture croissante au passage de l'oxygène.</a:t>
            </a:r>
          </a:p>
        </p:txBody>
      </p:sp>
      <p:sp>
        <p:nvSpPr>
          <p:cNvPr id="5" name="Rectangle 4"/>
          <p:cNvSpPr/>
          <p:nvPr/>
        </p:nvSpPr>
        <p:spPr>
          <a:xfrm>
            <a:off x="4756427" y="102206"/>
            <a:ext cx="170700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Circuit </a:t>
            </a:r>
            <a:r>
              <a:rPr lang="fr-FR" dirty="0"/>
              <a:t>équipage</a:t>
            </a:r>
          </a:p>
        </p:txBody>
      </p:sp>
      <p:sp>
        <p:nvSpPr>
          <p:cNvPr id="6" name="Rectangle 5"/>
          <p:cNvSpPr/>
          <p:nvPr/>
        </p:nvSpPr>
        <p:spPr>
          <a:xfrm>
            <a:off x="4078934" y="496371"/>
            <a:ext cx="3061992" cy="369332"/>
          </a:xfrm>
          <a:prstGeom prst="rect">
            <a:avLst/>
          </a:prstGeom>
        </p:spPr>
        <p:txBody>
          <a:bodyPr wrap="none">
            <a:spAutoFit/>
          </a:bodyPr>
          <a:lstStyle/>
          <a:p>
            <a:r>
              <a:rPr lang="fr-FR" dirty="0"/>
              <a:t>Fonctionnement du régulateur</a:t>
            </a:r>
          </a:p>
        </p:txBody>
      </p:sp>
      <p:pic>
        <p:nvPicPr>
          <p:cNvPr id="7" name="Espace réservé du contenu 3"/>
          <p:cNvPicPr>
            <a:picLocks noChangeAspect="1"/>
          </p:cNvPicPr>
          <p:nvPr/>
        </p:nvPicPr>
        <p:blipFill>
          <a:blip r:embed="rId2"/>
          <a:stretch>
            <a:fillRect/>
          </a:stretch>
        </p:blipFill>
        <p:spPr>
          <a:xfrm>
            <a:off x="7140926" y="1346654"/>
            <a:ext cx="4956578" cy="4351338"/>
          </a:xfrm>
          <a:prstGeom prst="rect">
            <a:avLst/>
          </a:prstGeom>
        </p:spPr>
      </p:pic>
      <p:sp>
        <p:nvSpPr>
          <p:cNvPr id="2" name="Ellipse 1"/>
          <p:cNvSpPr/>
          <p:nvPr/>
        </p:nvSpPr>
        <p:spPr>
          <a:xfrm>
            <a:off x="9829798" y="4354285"/>
            <a:ext cx="653143" cy="64225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5701471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756427" y="102206"/>
            <a:ext cx="170700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Circuit </a:t>
            </a:r>
            <a:r>
              <a:rPr lang="fr-FR" dirty="0"/>
              <a:t>équipage</a:t>
            </a:r>
          </a:p>
        </p:txBody>
      </p:sp>
      <p:sp>
        <p:nvSpPr>
          <p:cNvPr id="6" name="Rectangle 5"/>
          <p:cNvSpPr/>
          <p:nvPr/>
        </p:nvSpPr>
        <p:spPr>
          <a:xfrm>
            <a:off x="4078934" y="496371"/>
            <a:ext cx="3061992" cy="369332"/>
          </a:xfrm>
          <a:prstGeom prst="rect">
            <a:avLst/>
          </a:prstGeom>
        </p:spPr>
        <p:txBody>
          <a:bodyPr wrap="none">
            <a:spAutoFit/>
          </a:bodyPr>
          <a:lstStyle/>
          <a:p>
            <a:r>
              <a:rPr lang="fr-FR" dirty="0"/>
              <a:t>Fonctionnement du régulateur</a:t>
            </a:r>
          </a:p>
        </p:txBody>
      </p:sp>
      <p:pic>
        <p:nvPicPr>
          <p:cNvPr id="7" name="Espace réservé du contenu 3"/>
          <p:cNvPicPr>
            <a:picLocks noChangeAspect="1"/>
          </p:cNvPicPr>
          <p:nvPr/>
        </p:nvPicPr>
        <p:blipFill>
          <a:blip r:embed="rId2"/>
          <a:stretch>
            <a:fillRect/>
          </a:stretch>
        </p:blipFill>
        <p:spPr>
          <a:xfrm>
            <a:off x="7402286" y="1346654"/>
            <a:ext cx="4695218" cy="4351338"/>
          </a:xfrm>
          <a:prstGeom prst="rect">
            <a:avLst/>
          </a:prstGeom>
        </p:spPr>
      </p:pic>
      <p:sp>
        <p:nvSpPr>
          <p:cNvPr id="8" name="Rectangle 7"/>
          <p:cNvSpPr/>
          <p:nvPr/>
        </p:nvSpPr>
        <p:spPr>
          <a:xfrm>
            <a:off x="319645" y="1627894"/>
            <a:ext cx="6723412" cy="378885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Le sélecteur de dilution en position 100 % </a:t>
            </a:r>
            <a:endParaRPr lang="fr-FR" dirty="0" smtClean="0"/>
          </a:p>
          <a:p>
            <a:pPr marL="285750" indent="-285750" algn="just">
              <a:lnSpc>
                <a:spcPct val="150000"/>
              </a:lnSpc>
              <a:buFont typeface="Arial" panose="020B0604020202020204" pitchFamily="34" charset="0"/>
              <a:buChar char="•"/>
            </a:pPr>
            <a:r>
              <a:rPr lang="fr-FR" dirty="0" smtClean="0"/>
              <a:t>ferme </a:t>
            </a:r>
            <a:r>
              <a:rPr lang="fr-FR" dirty="0" smtClean="0"/>
              <a:t>l'arrivée d'air </a:t>
            </a:r>
            <a:endParaRPr lang="fr-FR" dirty="0" smtClean="0"/>
          </a:p>
          <a:p>
            <a:pPr marL="285750" indent="-285750" algn="just">
              <a:lnSpc>
                <a:spcPct val="150000"/>
              </a:lnSpc>
              <a:buFont typeface="Arial" panose="020B0604020202020204" pitchFamily="34" charset="0"/>
              <a:buChar char="•"/>
            </a:pPr>
            <a:r>
              <a:rPr lang="fr-FR" dirty="0" smtClean="0"/>
              <a:t>et </a:t>
            </a:r>
            <a:r>
              <a:rPr lang="fr-FR" dirty="0" smtClean="0"/>
              <a:t>ouvre le clapet d'oxygène pur de sorte que l'oxygène ne passe plus par le clapet de dilution. </a:t>
            </a:r>
            <a:endParaRPr lang="fr-FR" dirty="0" smtClean="0"/>
          </a:p>
          <a:p>
            <a:pPr marL="285750" indent="-285750" algn="just">
              <a:lnSpc>
                <a:spcPct val="150000"/>
              </a:lnSpc>
              <a:buFont typeface="Arial" panose="020B0604020202020204" pitchFamily="34" charset="0"/>
              <a:buChar char="•"/>
            </a:pPr>
            <a:r>
              <a:rPr lang="fr-FR" dirty="0" smtClean="0"/>
              <a:t>L'arrivée </a:t>
            </a:r>
            <a:r>
              <a:rPr lang="fr-FR" dirty="0" smtClean="0"/>
              <a:t>d'oxygène au masque ne se fait toutefois qu'en fonction de la demande (inspiration).</a:t>
            </a:r>
          </a:p>
          <a:p>
            <a:pPr marL="285750" indent="-285750" algn="just">
              <a:lnSpc>
                <a:spcPct val="150000"/>
              </a:lnSpc>
              <a:buFont typeface="Arial" panose="020B0604020202020204" pitchFamily="34" charset="0"/>
              <a:buChar char="•"/>
            </a:pPr>
            <a:r>
              <a:rPr lang="fr-FR" dirty="0" smtClean="0"/>
              <a:t>Lorsque </a:t>
            </a:r>
            <a:r>
              <a:rPr lang="fr-FR" dirty="0" smtClean="0"/>
              <a:t>le sélecteur « EMER » est sur la position « ON », le clapet de demande est maintenu ouvert en permanence, ce qui laisse passer l'oxygène en légère surpression vers le masque.</a:t>
            </a:r>
          </a:p>
        </p:txBody>
      </p:sp>
      <p:sp>
        <p:nvSpPr>
          <p:cNvPr id="9" name="Ellipse 8"/>
          <p:cNvSpPr/>
          <p:nvPr/>
        </p:nvSpPr>
        <p:spPr>
          <a:xfrm>
            <a:off x="9423323" y="3026228"/>
            <a:ext cx="653143" cy="64225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8741226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9093" y="1217912"/>
            <a:ext cx="6120739" cy="503535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Autre raison de la présence d'oxygène, c'est le problème lié à la diminution de la pression partielle de l'oxygène avec l'altitude.</a:t>
            </a:r>
          </a:p>
          <a:p>
            <a:pPr marL="285750" indent="-285750">
              <a:lnSpc>
                <a:spcPct val="150000"/>
              </a:lnSpc>
              <a:buFont typeface="Arial" panose="020B0604020202020204" pitchFamily="34" charset="0"/>
              <a:buChar char="•"/>
            </a:pPr>
            <a:r>
              <a:rPr lang="fr-FR" dirty="0" smtClean="0"/>
              <a:t>Physiologiquement, un être humain a besoin d'oxygène, non seulement pour vivre, mais également pour être conscient et performant. </a:t>
            </a:r>
          </a:p>
          <a:p>
            <a:pPr marL="285750" indent="-285750">
              <a:lnSpc>
                <a:spcPct val="150000"/>
              </a:lnSpc>
              <a:buFont typeface="Arial" panose="020B0604020202020204" pitchFamily="34" charset="0"/>
              <a:buChar char="•"/>
            </a:pPr>
            <a:r>
              <a:rPr lang="fr-FR" dirty="0" smtClean="0"/>
              <a:t>Hors, la pression partielle d'oxygène diminue lorsque l'altitude augmente et les capacités motrices et intellectuelles sont affectées par cette diminution.</a:t>
            </a:r>
          </a:p>
          <a:p>
            <a:pPr marL="285750" indent="-285750">
              <a:lnSpc>
                <a:spcPct val="150000"/>
              </a:lnSpc>
              <a:buFont typeface="Arial" panose="020B0604020202020204" pitchFamily="34" charset="0"/>
              <a:buChar char="•"/>
            </a:pPr>
            <a:r>
              <a:rPr lang="fr-FR" dirty="0" smtClean="0"/>
              <a:t>Les études ont mis en évidence ce qu'elles appellent un TCU, ou temps de conscience utile, c'est-à-dire la durée pendant laquelle un individu conserve l'intégralité de ses facultés.</a:t>
            </a:r>
            <a:endParaRPr lang="fr-FR" dirty="0"/>
          </a:p>
        </p:txBody>
      </p:sp>
      <p:sp>
        <p:nvSpPr>
          <p:cNvPr id="5" name="Rectangle 4"/>
          <p:cNvSpPr/>
          <p:nvPr/>
        </p:nvSpPr>
        <p:spPr>
          <a:xfrm>
            <a:off x="4334409" y="206169"/>
            <a:ext cx="2968505"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Nécessité de l'oxygène à bord</a:t>
            </a:r>
          </a:p>
        </p:txBody>
      </p:sp>
      <p:sp>
        <p:nvSpPr>
          <p:cNvPr id="7" name="Rectangle 6"/>
          <p:cNvSpPr/>
          <p:nvPr/>
        </p:nvSpPr>
        <p:spPr>
          <a:xfrm>
            <a:off x="5287490" y="575501"/>
            <a:ext cx="1062342" cy="369332"/>
          </a:xfrm>
          <a:prstGeom prst="rect">
            <a:avLst/>
          </a:prstGeom>
        </p:spPr>
        <p:txBody>
          <a:bodyPr wrap="none">
            <a:spAutoFit/>
          </a:bodyPr>
          <a:lstStyle/>
          <a:p>
            <a:r>
              <a:rPr lang="fr-FR" dirty="0" smtClean="0"/>
              <a:t>L'hypoxie</a:t>
            </a:r>
          </a:p>
        </p:txBody>
      </p:sp>
      <p:pic>
        <p:nvPicPr>
          <p:cNvPr id="8" name="Image 7"/>
          <p:cNvPicPr>
            <a:picLocks noChangeAspect="1"/>
          </p:cNvPicPr>
          <p:nvPr/>
        </p:nvPicPr>
        <p:blipFill>
          <a:blip r:embed="rId2"/>
          <a:stretch>
            <a:fillRect/>
          </a:stretch>
        </p:blipFill>
        <p:spPr>
          <a:xfrm>
            <a:off x="6432533" y="1314165"/>
            <a:ext cx="5703061" cy="3813006"/>
          </a:xfrm>
          <a:prstGeom prst="rect">
            <a:avLst/>
          </a:prstGeom>
        </p:spPr>
      </p:pic>
    </p:spTree>
    <p:extLst>
      <p:ext uri="{BB962C8B-B14F-4D97-AF65-F5344CB8AC3E}">
        <p14:creationId xmlns:p14="http://schemas.microsoft.com/office/powerpoint/2010/main" val="201947446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85799" y="716846"/>
            <a:ext cx="7064829" cy="507831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smtClean="0"/>
              <a:t>Sur </a:t>
            </a:r>
            <a:r>
              <a:rPr lang="fr-FR" dirty="0"/>
              <a:t>tous les avions volant au-dessus de </a:t>
            </a:r>
            <a:r>
              <a:rPr lang="fr-FR" dirty="0" smtClean="0"/>
              <a:t>25000 </a:t>
            </a:r>
            <a:r>
              <a:rPr lang="fr-FR" dirty="0" err="1"/>
              <a:t>ft</a:t>
            </a:r>
            <a:r>
              <a:rPr lang="fr-FR" dirty="0"/>
              <a:t>, une installation d'assistance automatique respiratoire aux passagers </a:t>
            </a:r>
            <a:r>
              <a:rPr lang="fr-FR" dirty="0" smtClean="0"/>
              <a:t>( « </a:t>
            </a:r>
            <a:r>
              <a:rPr lang="fr-FR" dirty="0"/>
              <a:t>oxygène de subsistance ») doit être prévue. </a:t>
            </a:r>
            <a:endParaRPr lang="fr-FR" dirty="0" smtClean="0"/>
          </a:p>
          <a:p>
            <a:pPr marL="285750" indent="-285750" algn="just">
              <a:buFont typeface="Arial" panose="020B0604020202020204" pitchFamily="34" charset="0"/>
              <a:buChar char="•"/>
            </a:pPr>
            <a:r>
              <a:rPr lang="fr-FR" dirty="0" smtClean="0"/>
              <a:t>Chaque </a:t>
            </a:r>
            <a:r>
              <a:rPr lang="fr-FR" dirty="0"/>
              <a:t>rangée de sièges comprend, à la partie inférieure des coffres à bagages</a:t>
            </a:r>
            <a:r>
              <a:rPr lang="fr-FR" dirty="0" smtClean="0"/>
              <a:t>,, </a:t>
            </a:r>
            <a:r>
              <a:rPr lang="fr-FR" dirty="0"/>
              <a:t>des logements </a:t>
            </a:r>
            <a:r>
              <a:rPr lang="fr-FR" dirty="0" smtClean="0"/>
              <a:t>des </a:t>
            </a:r>
            <a:r>
              <a:rPr lang="fr-FR" dirty="0"/>
              <a:t>masques individuels.</a:t>
            </a:r>
          </a:p>
          <a:p>
            <a:pPr marL="285750" indent="-285750" algn="just">
              <a:buFont typeface="Arial" panose="020B0604020202020204" pitchFamily="34" charset="0"/>
              <a:buChar char="•"/>
            </a:pPr>
            <a:r>
              <a:rPr lang="fr-FR" dirty="0"/>
              <a:t>Ces masques tombent </a:t>
            </a:r>
            <a:endParaRPr lang="fr-FR" dirty="0" smtClean="0"/>
          </a:p>
          <a:p>
            <a:pPr marL="742950" lvl="1" indent="-285750" algn="just">
              <a:buFont typeface="Courier New" panose="02070309020205020404" pitchFamily="49" charset="0"/>
              <a:buChar char="o"/>
            </a:pPr>
            <a:r>
              <a:rPr lang="fr-FR" dirty="0" smtClean="0"/>
              <a:t>automatiquement </a:t>
            </a:r>
            <a:r>
              <a:rPr lang="fr-FR" dirty="0"/>
              <a:t>si l'altitude cabine dépasse une certaine valeur, </a:t>
            </a:r>
            <a:endParaRPr lang="fr-FR" dirty="0" smtClean="0"/>
          </a:p>
          <a:p>
            <a:pPr marL="742950" lvl="1" indent="-285750" algn="just">
              <a:buFont typeface="Courier New" panose="02070309020205020404" pitchFamily="49" charset="0"/>
              <a:buChar char="o"/>
            </a:pPr>
            <a:r>
              <a:rPr lang="fr-FR" dirty="0" smtClean="0"/>
              <a:t>ou </a:t>
            </a:r>
            <a:r>
              <a:rPr lang="fr-FR" dirty="0"/>
              <a:t>manuellement si c'est l'équipage qui active le circuit de sa propre initiative.</a:t>
            </a:r>
          </a:p>
          <a:p>
            <a:pPr marL="285750" indent="-285750" algn="just">
              <a:buFont typeface="Arial" panose="020B0604020202020204" pitchFamily="34" charset="0"/>
              <a:buChar char="•"/>
            </a:pPr>
            <a:r>
              <a:rPr lang="fr-FR" dirty="0" smtClean="0"/>
              <a:t>Le </a:t>
            </a:r>
            <a:r>
              <a:rPr lang="fr-FR" dirty="0"/>
              <a:t>nombre total de distributeurs et masques doit être supérieur d'au moins 10 % à celui des sièges.</a:t>
            </a:r>
          </a:p>
          <a:p>
            <a:pPr marL="285750" indent="-285750" algn="just">
              <a:buFont typeface="Arial" panose="020B0604020202020204" pitchFamily="34" charset="0"/>
              <a:buChar char="•"/>
            </a:pPr>
            <a:r>
              <a:rPr lang="fr-FR" dirty="0"/>
              <a:t>La démonstration sur l'utilisation des masques à oxygène doit être faite avant le décollage.</a:t>
            </a:r>
          </a:p>
          <a:p>
            <a:pPr marL="285750" indent="-285750" algn="just">
              <a:buFont typeface="Arial" panose="020B0604020202020204" pitchFamily="34" charset="0"/>
              <a:buChar char="•"/>
            </a:pPr>
            <a:r>
              <a:rPr lang="fr-FR" dirty="0"/>
              <a:t>Les circuits d'alimentation en oxygène des passagers font appel aux deux </a:t>
            </a:r>
            <a:r>
              <a:rPr lang="fr-FR" dirty="0" smtClean="0"/>
              <a:t>technologies:</a:t>
            </a:r>
          </a:p>
          <a:p>
            <a:pPr marL="742950" lvl="1" indent="-285750" algn="just">
              <a:buFont typeface="Courier New" panose="02070309020205020404" pitchFamily="49" charset="0"/>
              <a:buChar char="o"/>
            </a:pPr>
            <a:r>
              <a:rPr lang="fr-FR" dirty="0" smtClean="0"/>
              <a:t>oxygène </a:t>
            </a:r>
            <a:r>
              <a:rPr lang="fr-FR" dirty="0"/>
              <a:t>gazeux ;</a:t>
            </a:r>
          </a:p>
          <a:p>
            <a:pPr marL="742950" lvl="1" indent="-285750" algn="just">
              <a:buFont typeface="Courier New" panose="02070309020205020404" pitchFamily="49" charset="0"/>
              <a:buChar char="o"/>
            </a:pPr>
            <a:r>
              <a:rPr lang="fr-FR" dirty="0" smtClean="0"/>
              <a:t>oxygène </a:t>
            </a:r>
            <a:r>
              <a:rPr lang="fr-FR" dirty="0"/>
              <a:t>chimique.</a:t>
            </a:r>
          </a:p>
          <a:p>
            <a:pPr marL="285750" indent="-285750" algn="just">
              <a:buFont typeface="Arial" panose="020B0604020202020204" pitchFamily="34" charset="0"/>
              <a:buChar char="•"/>
            </a:pPr>
            <a:endParaRPr lang="fr-FR" dirty="0"/>
          </a:p>
        </p:txBody>
      </p:sp>
      <p:sp>
        <p:nvSpPr>
          <p:cNvPr id="6" name="Rectangle 5"/>
          <p:cNvSpPr/>
          <p:nvPr/>
        </p:nvSpPr>
        <p:spPr>
          <a:xfrm>
            <a:off x="4828553" y="97971"/>
            <a:ext cx="175112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pPr algn="just"/>
            <a:r>
              <a:rPr lang="fr-FR" dirty="0" smtClean="0"/>
              <a:t>Circuit </a:t>
            </a:r>
            <a:r>
              <a:rPr lang="fr-FR" dirty="0"/>
              <a:t>passagers</a:t>
            </a:r>
          </a:p>
        </p:txBody>
      </p:sp>
      <p:pic>
        <p:nvPicPr>
          <p:cNvPr id="8" name="Image 7"/>
          <p:cNvPicPr>
            <a:picLocks noChangeAspect="1"/>
          </p:cNvPicPr>
          <p:nvPr/>
        </p:nvPicPr>
        <p:blipFill>
          <a:blip r:embed="rId2"/>
          <a:stretch>
            <a:fillRect/>
          </a:stretch>
        </p:blipFill>
        <p:spPr>
          <a:xfrm>
            <a:off x="8011886" y="1915886"/>
            <a:ext cx="3920217" cy="3080657"/>
          </a:xfrm>
          <a:prstGeom prst="rect">
            <a:avLst/>
          </a:prstGeom>
        </p:spPr>
      </p:pic>
    </p:spTree>
    <p:extLst>
      <p:ext uri="{BB962C8B-B14F-4D97-AF65-F5344CB8AC3E}">
        <p14:creationId xmlns:p14="http://schemas.microsoft.com/office/powerpoint/2010/main" val="69343610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48343" y="1236344"/>
            <a:ext cx="7228114" cy="466281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les </a:t>
            </a:r>
            <a:r>
              <a:rPr lang="fr-FR" dirty="0" smtClean="0"/>
              <a:t>mêmes éléments que ceux vus pour l'installation d'un circuit équipage:</a:t>
            </a:r>
          </a:p>
          <a:p>
            <a:pPr marL="742950" lvl="1" indent="-285750">
              <a:lnSpc>
                <a:spcPct val="150000"/>
              </a:lnSpc>
              <a:buFont typeface="Courier New" panose="02070309020205020404" pitchFamily="49" charset="0"/>
              <a:buChar char="o"/>
            </a:pPr>
            <a:r>
              <a:rPr lang="fr-FR" dirty="0" smtClean="0"/>
              <a:t>la bouteille de stockage ;</a:t>
            </a:r>
          </a:p>
          <a:p>
            <a:pPr marL="742950" lvl="1" indent="-285750">
              <a:lnSpc>
                <a:spcPct val="150000"/>
              </a:lnSpc>
              <a:buFont typeface="Courier New" panose="02070309020205020404" pitchFamily="49" charset="0"/>
              <a:buChar char="o"/>
            </a:pPr>
            <a:r>
              <a:rPr lang="fr-FR" dirty="0" smtClean="0"/>
              <a:t>les clapets de surpression ; </a:t>
            </a:r>
          </a:p>
          <a:p>
            <a:pPr marL="742950" lvl="1" indent="-285750">
              <a:lnSpc>
                <a:spcPct val="150000"/>
              </a:lnSpc>
              <a:buFont typeface="Courier New" panose="02070309020205020404" pitchFamily="49" charset="0"/>
              <a:buChar char="o"/>
            </a:pPr>
            <a:r>
              <a:rPr lang="fr-FR" dirty="0" smtClean="0"/>
              <a:t>l'indication de pression ;</a:t>
            </a:r>
          </a:p>
          <a:p>
            <a:pPr marL="742950" lvl="1" indent="-285750">
              <a:lnSpc>
                <a:spcPct val="150000"/>
              </a:lnSpc>
              <a:buFont typeface="Courier New" panose="02070309020205020404" pitchFamily="49" charset="0"/>
              <a:buChar char="o"/>
            </a:pPr>
            <a:r>
              <a:rPr lang="fr-FR" dirty="0" smtClean="0"/>
              <a:t>la vanne de mise en service ; </a:t>
            </a:r>
          </a:p>
          <a:p>
            <a:pPr marL="742950" lvl="1" indent="-285750">
              <a:lnSpc>
                <a:spcPct val="150000"/>
              </a:lnSpc>
              <a:buFont typeface="Courier New" panose="02070309020205020404" pitchFamily="49" charset="0"/>
              <a:buChar char="o"/>
            </a:pPr>
            <a:r>
              <a:rPr lang="fr-FR" dirty="0" smtClean="0"/>
              <a:t>le détendeur de pression.</a:t>
            </a:r>
          </a:p>
          <a:p>
            <a:pPr marL="285750" indent="-285750">
              <a:lnSpc>
                <a:spcPct val="150000"/>
              </a:lnSpc>
              <a:buFont typeface="Arial" panose="020B0604020202020204" pitchFamily="34" charset="0"/>
              <a:buChar char="•"/>
            </a:pPr>
            <a:r>
              <a:rPr lang="fr-FR" dirty="0" smtClean="0"/>
              <a:t>Les masques tombent et se présentent, suspendus au bout de leur tuyau souple, au-dessus de chaque passager. </a:t>
            </a:r>
          </a:p>
          <a:p>
            <a:pPr marL="285750" indent="-285750">
              <a:lnSpc>
                <a:spcPct val="150000"/>
              </a:lnSpc>
              <a:buFont typeface="Arial" panose="020B0604020202020204" pitchFamily="34" charset="0"/>
              <a:buChar char="•"/>
            </a:pPr>
            <a:r>
              <a:rPr lang="fr-FR" dirty="0" smtClean="0"/>
              <a:t>En tirant sur le masque pour le mettre sur son visage, le passager libère la goupille qui tient le clapet d'arrivée d'oxygène fermé.</a:t>
            </a:r>
            <a:endParaRPr lang="fr-FR" dirty="0"/>
          </a:p>
        </p:txBody>
      </p:sp>
      <p:sp>
        <p:nvSpPr>
          <p:cNvPr id="5" name="Rectangle 4"/>
          <p:cNvSpPr/>
          <p:nvPr/>
        </p:nvSpPr>
        <p:spPr>
          <a:xfrm>
            <a:off x="4828553" y="97971"/>
            <a:ext cx="175112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pPr algn="just"/>
            <a:r>
              <a:rPr lang="fr-FR" dirty="0" smtClean="0"/>
              <a:t>Circuit </a:t>
            </a:r>
            <a:r>
              <a:rPr lang="fr-FR" dirty="0"/>
              <a:t>passagers</a:t>
            </a:r>
          </a:p>
        </p:txBody>
      </p:sp>
      <p:sp>
        <p:nvSpPr>
          <p:cNvPr id="6" name="Rectangle 5"/>
          <p:cNvSpPr/>
          <p:nvPr/>
        </p:nvSpPr>
        <p:spPr>
          <a:xfrm>
            <a:off x="4892673" y="467303"/>
            <a:ext cx="1687000" cy="369332"/>
          </a:xfrm>
          <a:prstGeom prst="rect">
            <a:avLst/>
          </a:prstGeom>
        </p:spPr>
        <p:txBody>
          <a:bodyPr wrap="none">
            <a:spAutoFit/>
          </a:bodyPr>
          <a:lstStyle/>
          <a:p>
            <a:r>
              <a:rPr lang="fr-FR" dirty="0"/>
              <a:t>Oxygène gazeux</a:t>
            </a:r>
          </a:p>
        </p:txBody>
      </p:sp>
      <p:pic>
        <p:nvPicPr>
          <p:cNvPr id="7" name="Image 6"/>
          <p:cNvPicPr>
            <a:picLocks noChangeAspect="1"/>
          </p:cNvPicPr>
          <p:nvPr/>
        </p:nvPicPr>
        <p:blipFill>
          <a:blip r:embed="rId2"/>
          <a:stretch>
            <a:fillRect/>
          </a:stretch>
        </p:blipFill>
        <p:spPr>
          <a:xfrm>
            <a:off x="7794171" y="2016888"/>
            <a:ext cx="4201885" cy="2936111"/>
          </a:xfrm>
          <a:prstGeom prst="rect">
            <a:avLst/>
          </a:prstGeom>
        </p:spPr>
      </p:pic>
    </p:spTree>
    <p:extLst>
      <p:ext uri="{BB962C8B-B14F-4D97-AF65-F5344CB8AC3E}">
        <p14:creationId xmlns:p14="http://schemas.microsoft.com/office/powerpoint/2010/main" val="56114993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1" y="836635"/>
            <a:ext cx="7141028" cy="549381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le détendeur sert à maintenir la pression à une valeur </a:t>
            </a:r>
            <a:r>
              <a:rPr lang="fr-FR" dirty="0" smtClean="0"/>
              <a:t>convenable. </a:t>
            </a:r>
            <a:endParaRPr lang="fr-FR" dirty="0" smtClean="0"/>
          </a:p>
          <a:p>
            <a:pPr marL="285750" indent="-285750">
              <a:lnSpc>
                <a:spcPct val="150000"/>
              </a:lnSpc>
              <a:buFont typeface="Arial" panose="020B0604020202020204" pitchFamily="34" charset="0"/>
              <a:buChar char="•"/>
            </a:pPr>
            <a:r>
              <a:rPr lang="fr-FR" dirty="0" smtClean="0"/>
              <a:t>Pendant la descente, la pression augmente et le détendeur ferme l'arrivée d'oxygène aux environs de 10 000 pieds.</a:t>
            </a:r>
          </a:p>
          <a:p>
            <a:pPr marL="285750" indent="-285750">
              <a:lnSpc>
                <a:spcPct val="150000"/>
              </a:lnSpc>
              <a:buFont typeface="Arial" panose="020B0604020202020204" pitchFamily="34" charset="0"/>
              <a:buChar char="•"/>
            </a:pPr>
            <a:r>
              <a:rPr lang="fr-FR" dirty="0" smtClean="0"/>
              <a:t>Lorsque survient une décompression </a:t>
            </a:r>
            <a:r>
              <a:rPr lang="fr-FR" dirty="0" smtClean="0"/>
              <a:t>soudaine, </a:t>
            </a:r>
            <a:r>
              <a:rPr lang="fr-FR" dirty="0" smtClean="0"/>
              <a:t>le détendeur d'oxygène pressurise la tubulure de distribution avec une forte pression initiale (coup de bélier) qui fait tomber les masques. </a:t>
            </a:r>
          </a:p>
          <a:p>
            <a:pPr marL="285750" indent="-285750">
              <a:lnSpc>
                <a:spcPct val="150000"/>
              </a:lnSpc>
              <a:buFont typeface="Arial" panose="020B0604020202020204" pitchFamily="34" charset="0"/>
              <a:buChar char="•"/>
            </a:pPr>
            <a:r>
              <a:rPr lang="fr-FR" dirty="0" smtClean="0"/>
              <a:t>Les trappes qui retiennent les masques au-dessus des passagers sont en effet maintenues en place par un verrou à piston soumis à la pression d'oxygène. </a:t>
            </a:r>
          </a:p>
          <a:p>
            <a:pPr marL="285750" indent="-285750">
              <a:lnSpc>
                <a:spcPct val="150000"/>
              </a:lnSpc>
              <a:buFont typeface="Arial" panose="020B0604020202020204" pitchFamily="34" charset="0"/>
              <a:buChar char="•"/>
            </a:pPr>
            <a:r>
              <a:rPr lang="fr-FR" dirty="0" smtClean="0"/>
              <a:t>Le coup de bélier est assez puissant pour repousser le verrou des trappes.</a:t>
            </a:r>
          </a:p>
          <a:p>
            <a:pPr marL="285750" indent="-285750">
              <a:lnSpc>
                <a:spcPct val="150000"/>
              </a:lnSpc>
              <a:buFont typeface="Arial" panose="020B0604020202020204" pitchFamily="34" charset="0"/>
              <a:buChar char="•"/>
            </a:pPr>
            <a:r>
              <a:rPr lang="fr-FR" dirty="0" smtClean="0"/>
              <a:t>Les masques tombent et se présentent, suspendus au bout de leur tuyau souple, au-dessus de chaque passager. </a:t>
            </a:r>
          </a:p>
        </p:txBody>
      </p:sp>
      <p:sp>
        <p:nvSpPr>
          <p:cNvPr id="5" name="Rectangle 4"/>
          <p:cNvSpPr/>
          <p:nvPr/>
        </p:nvSpPr>
        <p:spPr>
          <a:xfrm>
            <a:off x="4828553" y="97971"/>
            <a:ext cx="175112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pPr algn="just"/>
            <a:r>
              <a:rPr lang="fr-FR" dirty="0" smtClean="0"/>
              <a:t>Circuit </a:t>
            </a:r>
            <a:r>
              <a:rPr lang="fr-FR" dirty="0"/>
              <a:t>passagers</a:t>
            </a:r>
          </a:p>
        </p:txBody>
      </p:sp>
      <p:sp>
        <p:nvSpPr>
          <p:cNvPr id="6" name="Rectangle 5"/>
          <p:cNvSpPr/>
          <p:nvPr/>
        </p:nvSpPr>
        <p:spPr>
          <a:xfrm>
            <a:off x="4892673" y="467303"/>
            <a:ext cx="1687000" cy="369332"/>
          </a:xfrm>
          <a:prstGeom prst="rect">
            <a:avLst/>
          </a:prstGeom>
        </p:spPr>
        <p:txBody>
          <a:bodyPr wrap="none">
            <a:spAutoFit/>
          </a:bodyPr>
          <a:lstStyle/>
          <a:p>
            <a:r>
              <a:rPr lang="fr-FR" dirty="0"/>
              <a:t>Oxygène gazeux</a:t>
            </a:r>
          </a:p>
        </p:txBody>
      </p:sp>
      <p:pic>
        <p:nvPicPr>
          <p:cNvPr id="7" name="Image 6"/>
          <p:cNvPicPr>
            <a:picLocks noChangeAspect="1"/>
          </p:cNvPicPr>
          <p:nvPr/>
        </p:nvPicPr>
        <p:blipFill>
          <a:blip r:embed="rId2"/>
          <a:stretch>
            <a:fillRect/>
          </a:stretch>
        </p:blipFill>
        <p:spPr>
          <a:xfrm>
            <a:off x="7728857" y="2016888"/>
            <a:ext cx="4267199" cy="2936111"/>
          </a:xfrm>
          <a:prstGeom prst="rect">
            <a:avLst/>
          </a:prstGeom>
        </p:spPr>
      </p:pic>
    </p:spTree>
    <p:extLst>
      <p:ext uri="{BB962C8B-B14F-4D97-AF65-F5344CB8AC3E}">
        <p14:creationId xmlns:p14="http://schemas.microsoft.com/office/powerpoint/2010/main" val="308075596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rotWithShape="1">
          <a:blip r:embed="rId2"/>
          <a:srcRect l="6303" t="5100" r="12389" b="6731"/>
          <a:stretch/>
        </p:blipFill>
        <p:spPr>
          <a:xfrm>
            <a:off x="7761514" y="0"/>
            <a:ext cx="4430486" cy="3407229"/>
          </a:xfrm>
          <a:prstGeom prst="rect">
            <a:avLst/>
          </a:prstGeom>
        </p:spPr>
      </p:pic>
      <p:sp>
        <p:nvSpPr>
          <p:cNvPr id="4" name="Rectangle 3"/>
          <p:cNvSpPr/>
          <p:nvPr/>
        </p:nvSpPr>
        <p:spPr>
          <a:xfrm>
            <a:off x="151409" y="1568546"/>
            <a:ext cx="7185561"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Les modules passagers contiennent les masques et les cartouches de chlorate de sodium, dont </a:t>
            </a:r>
            <a:r>
              <a:rPr lang="fr-FR" dirty="0" smtClean="0"/>
              <a:t>la </a:t>
            </a:r>
            <a:r>
              <a:rPr lang="fr-FR" dirty="0" smtClean="0"/>
              <a:t>combustion libérait de l'oxygène.</a:t>
            </a:r>
          </a:p>
          <a:p>
            <a:pPr marL="285750" indent="-285750" algn="just">
              <a:lnSpc>
                <a:spcPct val="150000"/>
              </a:lnSpc>
              <a:buFont typeface="Arial" panose="020B0604020202020204" pitchFamily="34" charset="0"/>
              <a:buChar char="•"/>
            </a:pPr>
            <a:r>
              <a:rPr lang="fr-FR" dirty="0"/>
              <a:t>A 14 000 </a:t>
            </a:r>
            <a:r>
              <a:rPr lang="fr-FR" dirty="0" err="1"/>
              <a:t>ft</a:t>
            </a:r>
            <a:r>
              <a:rPr lang="fr-FR" dirty="0"/>
              <a:t>, les trappes au-dessus des passagers s'ouvrent, libérant les masques, suspendus par un cordonnet. </a:t>
            </a:r>
            <a:endParaRPr lang="fr-FR" dirty="0" smtClean="0"/>
          </a:p>
          <a:p>
            <a:pPr marL="285750" indent="-285750" algn="just">
              <a:lnSpc>
                <a:spcPct val="150000"/>
              </a:lnSpc>
              <a:buFont typeface="Arial" panose="020B0604020202020204" pitchFamily="34" charset="0"/>
              <a:buChar char="•"/>
            </a:pPr>
            <a:r>
              <a:rPr lang="fr-FR" dirty="0" smtClean="0"/>
              <a:t>Le </a:t>
            </a:r>
            <a:r>
              <a:rPr lang="fr-FR" dirty="0"/>
              <a:t>fait de tirer le masque vers le visage percute le pain de la cartouche et permet l'alimentation en oxygène.</a:t>
            </a:r>
          </a:p>
          <a:p>
            <a:pPr marL="285750" indent="-285750" algn="just">
              <a:lnSpc>
                <a:spcPct val="150000"/>
              </a:lnSpc>
              <a:buFont typeface="Arial" panose="020B0604020202020204" pitchFamily="34" charset="0"/>
              <a:buChar char="•"/>
            </a:pPr>
            <a:r>
              <a:rPr lang="fr-FR" dirty="0" smtClean="0"/>
              <a:t>Sur </a:t>
            </a:r>
            <a:r>
              <a:rPr lang="fr-FR" dirty="0"/>
              <a:t>ce type d'installation, les trappes sont maintenues fermées par un verrou électromagnétique activé par une capsule altimétrique</a:t>
            </a:r>
            <a:r>
              <a:rPr lang="fr-FR" dirty="0" smtClean="0"/>
              <a:t>.</a:t>
            </a:r>
            <a:endParaRPr lang="fr-FR" dirty="0"/>
          </a:p>
        </p:txBody>
      </p:sp>
      <p:sp>
        <p:nvSpPr>
          <p:cNvPr id="7" name="Rectangle 6"/>
          <p:cNvSpPr/>
          <p:nvPr/>
        </p:nvSpPr>
        <p:spPr>
          <a:xfrm>
            <a:off x="4828553" y="97971"/>
            <a:ext cx="175112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pPr algn="just"/>
            <a:r>
              <a:rPr lang="fr-FR" dirty="0" smtClean="0"/>
              <a:t>Circuit </a:t>
            </a:r>
            <a:r>
              <a:rPr lang="fr-FR" dirty="0"/>
              <a:t>passagers</a:t>
            </a:r>
          </a:p>
        </p:txBody>
      </p:sp>
      <p:sp>
        <p:nvSpPr>
          <p:cNvPr id="8" name="Rectangle 7"/>
          <p:cNvSpPr/>
          <p:nvPr/>
        </p:nvSpPr>
        <p:spPr>
          <a:xfrm>
            <a:off x="4745261" y="467303"/>
            <a:ext cx="1917704" cy="369332"/>
          </a:xfrm>
          <a:prstGeom prst="rect">
            <a:avLst/>
          </a:prstGeom>
        </p:spPr>
        <p:txBody>
          <a:bodyPr wrap="none">
            <a:spAutoFit/>
          </a:bodyPr>
          <a:lstStyle/>
          <a:p>
            <a:r>
              <a:rPr lang="fr-FR" dirty="0" smtClean="0"/>
              <a:t>Oxygène </a:t>
            </a:r>
            <a:r>
              <a:rPr lang="fr-FR" dirty="0"/>
              <a:t>chimique</a:t>
            </a:r>
          </a:p>
        </p:txBody>
      </p:sp>
      <p:pic>
        <p:nvPicPr>
          <p:cNvPr id="9" name="Espace réservé du contenu 3"/>
          <p:cNvPicPr>
            <a:picLocks noChangeAspect="1"/>
          </p:cNvPicPr>
          <p:nvPr/>
        </p:nvPicPr>
        <p:blipFill rotWithShape="1">
          <a:blip r:embed="rId3"/>
          <a:srcRect l="14840" t="4698" r="16524" b="6887"/>
          <a:stretch/>
        </p:blipFill>
        <p:spPr>
          <a:xfrm>
            <a:off x="7761515" y="3494314"/>
            <a:ext cx="4430486" cy="3363686"/>
          </a:xfrm>
          <a:prstGeom prst="rect">
            <a:avLst/>
          </a:prstGeom>
        </p:spPr>
      </p:pic>
    </p:spTree>
    <p:extLst>
      <p:ext uri="{BB962C8B-B14F-4D97-AF65-F5344CB8AC3E}">
        <p14:creationId xmlns:p14="http://schemas.microsoft.com/office/powerpoint/2010/main" val="907019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8336514" y="4461241"/>
            <a:ext cx="2786400" cy="2071920"/>
          </a:xfrm>
          <a:prstGeom prst="rect">
            <a:avLst/>
          </a:prstGeom>
        </p:spPr>
      </p:pic>
      <p:sp>
        <p:nvSpPr>
          <p:cNvPr id="4" name="Rectangle 3"/>
          <p:cNvSpPr/>
          <p:nvPr/>
        </p:nvSpPr>
        <p:spPr>
          <a:xfrm>
            <a:off x="180620" y="1322126"/>
            <a:ext cx="6811767"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Ouverture </a:t>
            </a:r>
            <a:r>
              <a:rPr lang="fr-FR" b="1" dirty="0" smtClean="0"/>
              <a:t>manuelle des modules</a:t>
            </a:r>
          </a:p>
          <a:p>
            <a:endParaRPr lang="fr-FR" dirty="0" smtClean="0"/>
          </a:p>
          <a:p>
            <a:pPr marL="285750" indent="-285750">
              <a:buFont typeface="Arial" panose="020B0604020202020204" pitchFamily="34" charset="0"/>
              <a:buChar char="•"/>
            </a:pPr>
            <a:r>
              <a:rPr lang="fr-FR" dirty="0" smtClean="0"/>
              <a:t>L'alimentation </a:t>
            </a:r>
            <a:r>
              <a:rPr lang="fr-FR" dirty="0"/>
              <a:t>des passagers en oxygène, </a:t>
            </a:r>
            <a:endParaRPr lang="fr-FR" dirty="0" smtClean="0"/>
          </a:p>
          <a:p>
            <a:pPr marL="285750" indent="-285750">
              <a:buFont typeface="Arial" panose="020B0604020202020204" pitchFamily="34" charset="0"/>
              <a:buChar char="•"/>
            </a:pPr>
            <a:r>
              <a:rPr lang="fr-FR" dirty="0" smtClean="0"/>
              <a:t>Le </a:t>
            </a:r>
            <a:r>
              <a:rPr lang="fr-FR" dirty="0"/>
              <a:t>déverrouillage des trappes </a:t>
            </a:r>
            <a:endParaRPr lang="fr-FR" dirty="0" smtClean="0"/>
          </a:p>
          <a:p>
            <a:r>
              <a:rPr lang="fr-FR" dirty="0" smtClean="0"/>
              <a:t>Peuvent être effectués </a:t>
            </a:r>
            <a:r>
              <a:rPr lang="fr-FR" dirty="0"/>
              <a:t>par l'intermédiaire d'une commande en poste.</a:t>
            </a:r>
          </a:p>
          <a:p>
            <a:pPr marL="285750" indent="-285750">
              <a:buFont typeface="Arial" panose="020B0604020202020204" pitchFamily="34" charset="0"/>
              <a:buChar char="•"/>
            </a:pPr>
            <a:r>
              <a:rPr lang="fr-FR" dirty="0" smtClean="0"/>
              <a:t>En </a:t>
            </a:r>
            <a:r>
              <a:rPr lang="fr-FR" dirty="0" smtClean="0"/>
              <a:t>cas de non-ouverture automatique des </a:t>
            </a:r>
            <a:r>
              <a:rPr lang="fr-FR" dirty="0" smtClean="0"/>
              <a:t>modules</a:t>
            </a:r>
          </a:p>
          <a:p>
            <a:pPr marL="285750" indent="-285750">
              <a:buFont typeface="Arial" panose="020B0604020202020204" pitchFamily="34" charset="0"/>
              <a:buChar char="•"/>
            </a:pPr>
            <a:r>
              <a:rPr lang="fr-FR" dirty="0" smtClean="0"/>
              <a:t>En </a:t>
            </a:r>
            <a:r>
              <a:rPr lang="fr-FR" dirty="0" smtClean="0"/>
              <a:t>cas de volonté, par l'équipage de conduite, </a:t>
            </a:r>
          </a:p>
        </p:txBody>
      </p:sp>
      <p:sp>
        <p:nvSpPr>
          <p:cNvPr id="6" name="Rectangle 5"/>
          <p:cNvSpPr/>
          <p:nvPr/>
        </p:nvSpPr>
        <p:spPr>
          <a:xfrm>
            <a:off x="4828553" y="97971"/>
            <a:ext cx="175112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pPr algn="just"/>
            <a:r>
              <a:rPr lang="fr-FR" dirty="0" smtClean="0"/>
              <a:t>Circuit </a:t>
            </a:r>
            <a:r>
              <a:rPr lang="fr-FR" dirty="0"/>
              <a:t>passagers</a:t>
            </a:r>
          </a:p>
        </p:txBody>
      </p:sp>
      <p:sp>
        <p:nvSpPr>
          <p:cNvPr id="7" name="Rectangle 6"/>
          <p:cNvSpPr/>
          <p:nvPr/>
        </p:nvSpPr>
        <p:spPr>
          <a:xfrm>
            <a:off x="4745261" y="467303"/>
            <a:ext cx="1917704" cy="369332"/>
          </a:xfrm>
          <a:prstGeom prst="rect">
            <a:avLst/>
          </a:prstGeom>
        </p:spPr>
        <p:txBody>
          <a:bodyPr wrap="none">
            <a:spAutoFit/>
          </a:bodyPr>
          <a:lstStyle/>
          <a:p>
            <a:r>
              <a:rPr lang="fr-FR" dirty="0" smtClean="0"/>
              <a:t>Oxygène </a:t>
            </a:r>
            <a:r>
              <a:rPr lang="fr-FR" dirty="0"/>
              <a:t>chimique</a:t>
            </a:r>
          </a:p>
        </p:txBody>
      </p:sp>
      <p:pic>
        <p:nvPicPr>
          <p:cNvPr id="8" name="Espace réservé du contenu 3"/>
          <p:cNvPicPr>
            <a:picLocks noChangeAspect="1"/>
          </p:cNvPicPr>
          <p:nvPr/>
        </p:nvPicPr>
        <p:blipFill>
          <a:blip r:embed="rId3"/>
          <a:stretch>
            <a:fillRect/>
          </a:stretch>
        </p:blipFill>
        <p:spPr>
          <a:xfrm>
            <a:off x="7224889" y="651969"/>
            <a:ext cx="4739138" cy="3073552"/>
          </a:xfrm>
          <a:prstGeom prst="rect">
            <a:avLst/>
          </a:prstGeom>
        </p:spPr>
      </p:pic>
      <p:sp>
        <p:nvSpPr>
          <p:cNvPr id="3" name="Rectangle 2"/>
          <p:cNvSpPr/>
          <p:nvPr/>
        </p:nvSpPr>
        <p:spPr>
          <a:xfrm>
            <a:off x="180620" y="4019873"/>
            <a:ext cx="6811767" cy="147732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b="1" dirty="0" smtClean="0"/>
              <a:t>Ouverture </a:t>
            </a:r>
            <a:r>
              <a:rPr lang="fr-FR" b="1" dirty="0"/>
              <a:t>mécanique des modules</a:t>
            </a:r>
          </a:p>
          <a:p>
            <a:pPr marL="285750" indent="-285750" algn="just">
              <a:buFont typeface="Arial" panose="020B0604020202020204" pitchFamily="34" charset="0"/>
              <a:buChar char="•"/>
            </a:pPr>
            <a:r>
              <a:rPr lang="fr-FR" dirty="0"/>
              <a:t>le personnel de cabine a la possibilité d'ouvrir manuellement les trappes au moyen d'une clé spéciale.</a:t>
            </a:r>
          </a:p>
          <a:p>
            <a:pPr marL="285750" indent="-285750" algn="just">
              <a:buFont typeface="Arial" panose="020B0604020202020204" pitchFamily="34" charset="0"/>
              <a:buChar char="•"/>
            </a:pPr>
            <a:r>
              <a:rPr lang="fr-FR" dirty="0" smtClean="0"/>
              <a:t>En </a:t>
            </a:r>
            <a:r>
              <a:rPr lang="fr-FR" dirty="0"/>
              <a:t>cas de blocage d'un module du fait du non-fonctionnement du verrou (pneumatique ou électrique), </a:t>
            </a:r>
            <a:endParaRPr lang="fr-FR" dirty="0" smtClean="0"/>
          </a:p>
        </p:txBody>
      </p:sp>
    </p:spTree>
    <p:extLst>
      <p:ext uri="{BB962C8B-B14F-4D97-AF65-F5344CB8AC3E}">
        <p14:creationId xmlns:p14="http://schemas.microsoft.com/office/powerpoint/2010/main" val="271482907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11350" y="1313555"/>
            <a:ext cx="8244821" cy="42473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b="1" dirty="0" smtClean="0"/>
              <a:t>Masque </a:t>
            </a:r>
            <a:r>
              <a:rPr lang="fr-FR" b="1" dirty="0" smtClean="0"/>
              <a:t>passager</a:t>
            </a:r>
          </a:p>
          <a:p>
            <a:pPr algn="just"/>
            <a:endParaRPr lang="fr-FR" dirty="0" smtClean="0"/>
          </a:p>
          <a:p>
            <a:pPr algn="just"/>
            <a:r>
              <a:rPr lang="fr-FR" dirty="0" smtClean="0"/>
              <a:t>Le masque passager est composé </a:t>
            </a:r>
            <a:endParaRPr lang="fr-FR" dirty="0" smtClean="0"/>
          </a:p>
          <a:p>
            <a:pPr marL="285750" indent="-285750" algn="just">
              <a:buFont typeface="Arial" panose="020B0604020202020204" pitchFamily="34" charset="0"/>
              <a:buChar char="•"/>
            </a:pPr>
            <a:r>
              <a:rPr lang="fr-FR" dirty="0" smtClean="0"/>
              <a:t>d'un </a:t>
            </a:r>
            <a:r>
              <a:rPr lang="fr-FR" dirty="0" smtClean="0"/>
              <a:t>masque facial rigide en plastique </a:t>
            </a:r>
            <a:endParaRPr lang="fr-FR" dirty="0" smtClean="0"/>
          </a:p>
          <a:p>
            <a:pPr marL="285750" indent="-285750" algn="just">
              <a:buFont typeface="Arial" panose="020B0604020202020204" pitchFamily="34" charset="0"/>
              <a:buChar char="•"/>
            </a:pPr>
            <a:r>
              <a:rPr lang="fr-FR" dirty="0" smtClean="0"/>
              <a:t>d'un </a:t>
            </a:r>
            <a:r>
              <a:rPr lang="fr-FR" dirty="0" smtClean="0"/>
              <a:t>ensemble de soupapes expiratoires et inspiratoires </a:t>
            </a:r>
            <a:endParaRPr lang="fr-FR" dirty="0" smtClean="0"/>
          </a:p>
          <a:p>
            <a:pPr marL="285750" indent="-285750" algn="just">
              <a:buFont typeface="Arial" panose="020B0604020202020204" pitchFamily="34" charset="0"/>
              <a:buChar char="•"/>
            </a:pPr>
            <a:r>
              <a:rPr lang="fr-FR" dirty="0" smtClean="0"/>
              <a:t>d'un </a:t>
            </a:r>
            <a:r>
              <a:rPr lang="fr-FR" dirty="0" smtClean="0"/>
              <a:t>petit sac souple. </a:t>
            </a:r>
          </a:p>
          <a:p>
            <a:pPr algn="just"/>
            <a:endParaRPr lang="fr-FR" dirty="0" smtClean="0"/>
          </a:p>
          <a:p>
            <a:pPr marL="285750" indent="-285750" algn="just">
              <a:buFont typeface="Arial" panose="020B0604020202020204" pitchFamily="34" charset="0"/>
              <a:buChar char="•"/>
            </a:pPr>
            <a:r>
              <a:rPr lang="fr-FR" dirty="0" smtClean="0"/>
              <a:t>L'oxygène </a:t>
            </a:r>
            <a:r>
              <a:rPr lang="fr-FR" dirty="0" smtClean="0"/>
              <a:t>est délivré en débit continu ; </a:t>
            </a:r>
            <a:endParaRPr lang="fr-FR" dirty="0" smtClean="0"/>
          </a:p>
          <a:p>
            <a:pPr marL="285750" indent="-285750" algn="just">
              <a:buFont typeface="Arial" panose="020B0604020202020204" pitchFamily="34" charset="0"/>
              <a:buChar char="•"/>
            </a:pPr>
            <a:r>
              <a:rPr lang="fr-FR" dirty="0" smtClean="0"/>
              <a:t>lors </a:t>
            </a:r>
            <a:r>
              <a:rPr lang="fr-FR" dirty="0" smtClean="0"/>
              <a:t>de l'expiration, le sujet rejette l'air vers l'extérieur, mais l'oxygène continuant à alimenter le masque se stocke provisoirement dans le sac.</a:t>
            </a:r>
          </a:p>
          <a:p>
            <a:pPr marL="285750" indent="-285750" algn="just">
              <a:buFont typeface="Arial" panose="020B0604020202020204" pitchFamily="34" charset="0"/>
              <a:buChar char="•"/>
            </a:pPr>
            <a:r>
              <a:rPr lang="fr-FR" dirty="0" smtClean="0"/>
              <a:t>A </a:t>
            </a:r>
            <a:r>
              <a:rPr lang="fr-FR" dirty="0" smtClean="0"/>
              <a:t>l'inspiration, le passager respire donc à la fois l'oxygène débité et celui contenu dans le </a:t>
            </a:r>
            <a:r>
              <a:rPr lang="fr-FR" dirty="0" smtClean="0"/>
              <a:t>sac</a:t>
            </a:r>
            <a:r>
              <a:rPr lang="fr-FR" dirty="0"/>
              <a:t> </a:t>
            </a:r>
            <a:r>
              <a:rPr lang="fr-FR" dirty="0" smtClean="0"/>
              <a:t>(</a:t>
            </a:r>
            <a:r>
              <a:rPr lang="fr-FR" dirty="0" smtClean="0"/>
              <a:t>sac économiseur). </a:t>
            </a:r>
          </a:p>
          <a:p>
            <a:pPr marL="285750" indent="-285750" algn="just">
              <a:buFont typeface="Arial" panose="020B0604020202020204" pitchFamily="34" charset="0"/>
              <a:buChar char="•"/>
            </a:pPr>
            <a:r>
              <a:rPr lang="fr-FR" dirty="0" smtClean="0"/>
              <a:t>Il </a:t>
            </a:r>
            <a:r>
              <a:rPr lang="fr-FR" dirty="0" smtClean="0"/>
              <a:t>est important de noter que le passager respire de l'oxygène dilué avec l'air </a:t>
            </a:r>
            <a:r>
              <a:rPr lang="fr-FR" dirty="0" smtClean="0"/>
              <a:t>cabine:</a:t>
            </a:r>
            <a:endParaRPr lang="fr-FR" dirty="0" smtClean="0"/>
          </a:p>
          <a:p>
            <a:pPr marL="285750" indent="-285750">
              <a:buFont typeface="Arial" panose="020B0604020202020204" pitchFamily="34" charset="0"/>
              <a:buChar char="•"/>
            </a:pPr>
            <a:r>
              <a:rPr lang="fr-FR" dirty="0"/>
              <a:t>Ces masques ne seront donc pas utilisés dans le cas d'un dégagement de </a:t>
            </a:r>
            <a:r>
              <a:rPr lang="fr-FR" dirty="0" smtClean="0"/>
              <a:t>fumées</a:t>
            </a:r>
            <a:endParaRPr lang="fr-FR" dirty="0"/>
          </a:p>
        </p:txBody>
      </p:sp>
      <p:sp>
        <p:nvSpPr>
          <p:cNvPr id="5" name="Rectangle 4"/>
          <p:cNvSpPr/>
          <p:nvPr/>
        </p:nvSpPr>
        <p:spPr>
          <a:xfrm>
            <a:off x="4828553" y="97971"/>
            <a:ext cx="175112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pPr algn="just"/>
            <a:r>
              <a:rPr lang="fr-FR" dirty="0" smtClean="0"/>
              <a:t>Circuit </a:t>
            </a:r>
            <a:r>
              <a:rPr lang="fr-FR" dirty="0"/>
              <a:t>passagers</a:t>
            </a:r>
          </a:p>
        </p:txBody>
      </p:sp>
      <p:sp>
        <p:nvSpPr>
          <p:cNvPr id="6" name="Rectangle 5"/>
          <p:cNvSpPr/>
          <p:nvPr/>
        </p:nvSpPr>
        <p:spPr>
          <a:xfrm>
            <a:off x="4745261" y="467303"/>
            <a:ext cx="1917704" cy="369332"/>
          </a:xfrm>
          <a:prstGeom prst="rect">
            <a:avLst/>
          </a:prstGeom>
        </p:spPr>
        <p:txBody>
          <a:bodyPr wrap="none">
            <a:spAutoFit/>
          </a:bodyPr>
          <a:lstStyle/>
          <a:p>
            <a:r>
              <a:rPr lang="fr-FR" dirty="0" smtClean="0"/>
              <a:t>Oxygène </a:t>
            </a:r>
            <a:r>
              <a:rPr lang="fr-FR" dirty="0"/>
              <a:t>chimique</a:t>
            </a:r>
          </a:p>
        </p:txBody>
      </p:sp>
      <p:pic>
        <p:nvPicPr>
          <p:cNvPr id="8" name="Espace réservé du contenu 3"/>
          <p:cNvPicPr>
            <a:picLocks noGrp="1" noChangeAspect="1"/>
          </p:cNvPicPr>
          <p:nvPr>
            <p:ph idx="1"/>
          </p:nvPr>
        </p:nvPicPr>
        <p:blipFill>
          <a:blip r:embed="rId2"/>
          <a:stretch>
            <a:fillRect/>
          </a:stretch>
        </p:blipFill>
        <p:spPr>
          <a:xfrm>
            <a:off x="8799223" y="1965369"/>
            <a:ext cx="2910240" cy="3592880"/>
          </a:xfrm>
          <a:prstGeom prst="rect">
            <a:avLst/>
          </a:prstGeom>
        </p:spPr>
      </p:pic>
    </p:spTree>
    <p:extLst>
      <p:ext uri="{BB962C8B-B14F-4D97-AF65-F5344CB8AC3E}">
        <p14:creationId xmlns:p14="http://schemas.microsoft.com/office/powerpoint/2010/main" val="365565322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6779" y="1210989"/>
            <a:ext cx="11578442" cy="171136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L'oxygène est un gaz incombustible, mais il contribue grandement à l'inflammabilité des corps avec lesquels il est en contact.</a:t>
            </a:r>
          </a:p>
          <a:p>
            <a:pPr marL="285750" indent="-285750">
              <a:lnSpc>
                <a:spcPct val="150000"/>
              </a:lnSpc>
              <a:buFont typeface="Arial" panose="020B0604020202020204" pitchFamily="34" charset="0"/>
              <a:buChar char="•"/>
            </a:pPr>
            <a:r>
              <a:rPr lang="fr-FR" dirty="0" smtClean="0"/>
              <a:t> Il est, de fait, interdit de fumer dans une atmosphère riche en oxygène et tous les matériaux inflammables doivent être écartés de la zone de réapprovisionnement en oxygène</a:t>
            </a:r>
            <a:r>
              <a:rPr lang="fr-FR" dirty="0" smtClean="0"/>
              <a:t>.</a:t>
            </a:r>
            <a:endParaRPr lang="fr-FR" dirty="0" smtClean="0"/>
          </a:p>
        </p:txBody>
      </p:sp>
      <p:sp>
        <p:nvSpPr>
          <p:cNvPr id="5" name="Rectangle 4"/>
          <p:cNvSpPr/>
          <p:nvPr/>
        </p:nvSpPr>
        <p:spPr>
          <a:xfrm>
            <a:off x="4906271" y="181812"/>
            <a:ext cx="216264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Précautions </a:t>
            </a:r>
            <a:r>
              <a:rPr lang="fr-FR" dirty="0"/>
              <a:t>d'emploi</a:t>
            </a:r>
          </a:p>
        </p:txBody>
      </p:sp>
      <p:sp>
        <p:nvSpPr>
          <p:cNvPr id="6" name="Rectangle 5"/>
          <p:cNvSpPr/>
          <p:nvPr/>
        </p:nvSpPr>
        <p:spPr>
          <a:xfrm>
            <a:off x="5024026" y="544665"/>
            <a:ext cx="1927131" cy="369332"/>
          </a:xfrm>
          <a:prstGeom prst="rect">
            <a:avLst/>
          </a:prstGeom>
        </p:spPr>
        <p:txBody>
          <a:bodyPr wrap="none">
            <a:spAutoFit/>
          </a:bodyPr>
          <a:lstStyle/>
          <a:p>
            <a:r>
              <a:rPr lang="fr-FR" dirty="0"/>
              <a:t>Risques d'incendie</a:t>
            </a:r>
          </a:p>
        </p:txBody>
      </p:sp>
      <p:sp>
        <p:nvSpPr>
          <p:cNvPr id="2" name="Rectangle 1"/>
          <p:cNvSpPr/>
          <p:nvPr/>
        </p:nvSpPr>
        <p:spPr>
          <a:xfrm>
            <a:off x="306778" y="3012645"/>
            <a:ext cx="11578441" cy="129586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a:t>La chute des masques passagers est parfois activée par des solénoïdes, donc des appareils électriques permettant l'ouverture des trappes des masques. </a:t>
            </a:r>
          </a:p>
          <a:p>
            <a:pPr marL="285750" indent="-285750">
              <a:lnSpc>
                <a:spcPct val="150000"/>
              </a:lnSpc>
              <a:buFont typeface="Arial" panose="020B0604020202020204" pitchFamily="34" charset="0"/>
              <a:buChar char="•"/>
            </a:pPr>
            <a:r>
              <a:rPr lang="fr-FR" dirty="0"/>
              <a:t>L'alimentation électrique de ces solénoïdes est mise automatiquement hors circuit 30 secondes après leur </a:t>
            </a:r>
            <a:r>
              <a:rPr lang="fr-FR" dirty="0" smtClean="0"/>
              <a:t>activation</a:t>
            </a:r>
            <a:r>
              <a:rPr lang="fr-FR" dirty="0"/>
              <a:t>.</a:t>
            </a:r>
          </a:p>
        </p:txBody>
      </p:sp>
      <p:sp>
        <p:nvSpPr>
          <p:cNvPr id="3" name="Rectangle 2"/>
          <p:cNvSpPr/>
          <p:nvPr/>
        </p:nvSpPr>
        <p:spPr>
          <a:xfrm>
            <a:off x="306777" y="4437773"/>
            <a:ext cx="11578441" cy="129586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mis </a:t>
            </a:r>
            <a:r>
              <a:rPr lang="fr-FR" dirty="0"/>
              <a:t>en présence de certains lubrifiants et graisses, l'oxygène a des réactions violentes et même des combustions spontanées (toutes traces sur les outillages et sur les raccords doivent donc être exclues). </a:t>
            </a:r>
          </a:p>
          <a:p>
            <a:pPr marL="285750" indent="-285750">
              <a:lnSpc>
                <a:spcPct val="150000"/>
              </a:lnSpc>
              <a:buFont typeface="Arial" panose="020B0604020202020204" pitchFamily="34" charset="0"/>
              <a:buChar char="•"/>
            </a:pPr>
            <a:r>
              <a:rPr lang="fr-FR" dirty="0"/>
              <a:t>Des pâtes spécifiques à base de silicone seront utilisées pour les assemblages et montages des installations</a:t>
            </a:r>
            <a:r>
              <a:rPr lang="fr-FR" dirty="0" smtClean="0"/>
              <a:t>.</a:t>
            </a:r>
            <a:endParaRPr lang="fr-FR" dirty="0"/>
          </a:p>
        </p:txBody>
      </p:sp>
    </p:spTree>
    <p:extLst>
      <p:ext uri="{BB962C8B-B14F-4D97-AF65-F5344CB8AC3E}">
        <p14:creationId xmlns:p14="http://schemas.microsoft.com/office/powerpoint/2010/main" val="96253868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78971" y="3191355"/>
            <a:ext cx="11353800" cy="254236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b="1" dirty="0" smtClean="0"/>
              <a:t>Risques dus à la pression</a:t>
            </a:r>
          </a:p>
          <a:p>
            <a:pPr marL="285750" indent="-285750">
              <a:lnSpc>
                <a:spcPct val="150000"/>
              </a:lnSpc>
              <a:buFont typeface="Arial" panose="020B0604020202020204" pitchFamily="34" charset="0"/>
              <a:buChar char="•"/>
            </a:pPr>
            <a:r>
              <a:rPr lang="fr-FR" dirty="0" smtClean="0"/>
              <a:t>Les bouteilles de stockage sont testées à une pression supérieure à celle d'utilisation normale </a:t>
            </a:r>
            <a:endParaRPr lang="fr-FR" dirty="0" smtClean="0"/>
          </a:p>
          <a:p>
            <a:pPr>
              <a:lnSpc>
                <a:spcPct val="150000"/>
              </a:lnSpc>
            </a:pPr>
            <a:r>
              <a:rPr lang="fr-FR" dirty="0" smtClean="0"/>
              <a:t>(</a:t>
            </a:r>
            <a:r>
              <a:rPr lang="fr-FR" dirty="0" smtClean="0"/>
              <a:t>par exemple, une bouteille prévue pour être exploitée à 1 850 psi sera soumise à des pressions d'essai de 2 700 psi). </a:t>
            </a:r>
          </a:p>
          <a:p>
            <a:pPr marL="285750" indent="-285750">
              <a:lnSpc>
                <a:spcPct val="150000"/>
              </a:lnSpc>
              <a:buFont typeface="Arial" panose="020B0604020202020204" pitchFamily="34" charset="0"/>
              <a:buChar char="•"/>
            </a:pPr>
            <a:r>
              <a:rPr lang="fr-FR" dirty="0" smtClean="0"/>
              <a:t>Malgré tout, des clapets de surpression équiperont les circuits afin d'éviter une éventuelle explosion.</a:t>
            </a:r>
          </a:p>
          <a:p>
            <a:pPr marL="285750" indent="-285750">
              <a:lnSpc>
                <a:spcPct val="150000"/>
              </a:lnSpc>
              <a:buFont typeface="Arial" panose="020B0604020202020204" pitchFamily="34" charset="0"/>
              <a:buChar char="•"/>
            </a:pPr>
            <a:r>
              <a:rPr lang="fr-FR" dirty="0" smtClean="0"/>
              <a:t>Les robinets d'isolement des bouteilles sont à ouverture lente, afin d'éviter une montée excessive en température au niveau du pointeau.</a:t>
            </a:r>
            <a:endParaRPr lang="fr-FR" dirty="0"/>
          </a:p>
        </p:txBody>
      </p:sp>
      <p:sp>
        <p:nvSpPr>
          <p:cNvPr id="2" name="Rectangle 1"/>
          <p:cNvSpPr/>
          <p:nvPr/>
        </p:nvSpPr>
        <p:spPr>
          <a:xfrm>
            <a:off x="478971" y="1650164"/>
            <a:ext cx="11353800"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Risques </a:t>
            </a:r>
            <a:r>
              <a:rPr lang="fr-FR" b="1" dirty="0"/>
              <a:t>de corrosion</a:t>
            </a:r>
          </a:p>
          <a:p>
            <a:r>
              <a:rPr lang="fr-FR" dirty="0"/>
              <a:t>L'oxygène est un puissant oxydant qui attaque pratiquement tous les métaux, peintures et la plupart des matériaux.</a:t>
            </a:r>
          </a:p>
        </p:txBody>
      </p:sp>
      <p:sp>
        <p:nvSpPr>
          <p:cNvPr id="5" name="Rectangle 4"/>
          <p:cNvSpPr/>
          <p:nvPr/>
        </p:nvSpPr>
        <p:spPr>
          <a:xfrm>
            <a:off x="4906271" y="181812"/>
            <a:ext cx="2162643"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Précautions </a:t>
            </a:r>
            <a:r>
              <a:rPr lang="fr-FR" dirty="0"/>
              <a:t>d'emploi</a:t>
            </a:r>
          </a:p>
        </p:txBody>
      </p:sp>
    </p:spTree>
    <p:extLst>
      <p:ext uri="{BB962C8B-B14F-4D97-AF65-F5344CB8AC3E}">
        <p14:creationId xmlns:p14="http://schemas.microsoft.com/office/powerpoint/2010/main" val="17131970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89016" y="942068"/>
            <a:ext cx="8661070" cy="466281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Dans une atmosphère pauvre en oxygène, un être humain commence progressivement par avoir des troubles, puis sombre dans l'inconscience. </a:t>
            </a:r>
          </a:p>
          <a:p>
            <a:pPr marL="285750" indent="-285750">
              <a:lnSpc>
                <a:spcPct val="150000"/>
              </a:lnSpc>
              <a:buFont typeface="Arial" panose="020B0604020202020204" pitchFamily="34" charset="0"/>
              <a:buChar char="•"/>
            </a:pPr>
            <a:r>
              <a:rPr lang="fr-FR" dirty="0" smtClean="0"/>
              <a:t>Au début de l'exposition, les facultés intellectuelles sont affectées ; </a:t>
            </a:r>
          </a:p>
          <a:p>
            <a:pPr marL="285750" indent="-285750">
              <a:lnSpc>
                <a:spcPct val="150000"/>
              </a:lnSpc>
              <a:buFont typeface="Arial" panose="020B0604020202020204" pitchFamily="34" charset="0"/>
              <a:buChar char="•"/>
            </a:pPr>
            <a:r>
              <a:rPr lang="fr-FR" dirty="0" smtClean="0"/>
              <a:t>des expériences menées sur des volontaires qui ont été progressivement privés d'oxygène</a:t>
            </a:r>
          </a:p>
          <a:p>
            <a:pPr marL="285750" indent="-285750">
              <a:lnSpc>
                <a:spcPct val="150000"/>
              </a:lnSpc>
              <a:buFont typeface="Arial" panose="020B0604020202020204" pitchFamily="34" charset="0"/>
              <a:buChar char="•"/>
            </a:pPr>
            <a:r>
              <a:rPr lang="fr-FR" dirty="0" smtClean="0"/>
              <a:t>Comme le cas d'une dépressurisation lente.</a:t>
            </a:r>
          </a:p>
          <a:p>
            <a:pPr marL="285750" indent="-285750">
              <a:lnSpc>
                <a:spcPct val="150000"/>
              </a:lnSpc>
              <a:buFont typeface="Arial" panose="020B0604020202020204" pitchFamily="34" charset="0"/>
              <a:buChar char="•"/>
            </a:pPr>
            <a:r>
              <a:rPr lang="fr-FR" dirty="0" smtClean="0"/>
              <a:t>Au bout de quelques minutes:</a:t>
            </a:r>
          </a:p>
          <a:p>
            <a:pPr marL="742950" lvl="1" indent="-285750">
              <a:lnSpc>
                <a:spcPct val="150000"/>
              </a:lnSpc>
              <a:buFont typeface="Courier New" panose="02070309020205020404" pitchFamily="49" charset="0"/>
              <a:buChar char="o"/>
            </a:pPr>
            <a:r>
              <a:rPr lang="fr-FR" dirty="0" smtClean="0"/>
              <a:t>toujours parfaitement conscients, </a:t>
            </a:r>
          </a:p>
          <a:p>
            <a:pPr marL="742950" lvl="1" indent="-285750">
              <a:lnSpc>
                <a:spcPct val="150000"/>
              </a:lnSpc>
              <a:buFont typeface="Courier New" panose="02070309020205020404" pitchFamily="49" charset="0"/>
              <a:buChar char="o"/>
            </a:pPr>
            <a:r>
              <a:rPr lang="fr-FR" dirty="0" smtClean="0"/>
              <a:t>totalement incapables de compter!</a:t>
            </a:r>
          </a:p>
          <a:p>
            <a:pPr marL="285750" indent="-285750">
              <a:lnSpc>
                <a:spcPct val="150000"/>
              </a:lnSpc>
              <a:buFont typeface="Arial" panose="020B0604020202020204" pitchFamily="34" charset="0"/>
              <a:buChar char="•"/>
            </a:pPr>
            <a:r>
              <a:rPr lang="fr-FR" dirty="0" smtClean="0"/>
              <a:t>Il est donc impératif que les pilotes, en particulier, et les passagers, si possible, restent en permanence en possession de tous leurs moyens tant physiques que mentaux.</a:t>
            </a:r>
          </a:p>
        </p:txBody>
      </p:sp>
      <p:sp>
        <p:nvSpPr>
          <p:cNvPr id="5" name="Rectangle 4"/>
          <p:cNvSpPr/>
          <p:nvPr/>
        </p:nvSpPr>
        <p:spPr>
          <a:xfrm>
            <a:off x="4334409" y="206169"/>
            <a:ext cx="2968505"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Nécessité de l'oxygène à bord</a:t>
            </a:r>
          </a:p>
        </p:txBody>
      </p:sp>
    </p:spTree>
    <p:extLst>
      <p:ext uri="{BB962C8B-B14F-4D97-AF65-F5344CB8AC3E}">
        <p14:creationId xmlns:p14="http://schemas.microsoft.com/office/powerpoint/2010/main" val="22372591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45424" y="1550397"/>
            <a:ext cx="7341919"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Un être humain moyen a besoin d'une pression partielle minimale d'oxygène de 0,15 fois la pression atmosphérique pour pouvoir respirer normalement </a:t>
            </a:r>
          </a:p>
          <a:p>
            <a:pPr marL="285750" indent="-285750">
              <a:lnSpc>
                <a:spcPct val="150000"/>
              </a:lnSpc>
              <a:buFont typeface="Arial" panose="020B0604020202020204" pitchFamily="34" charset="0"/>
              <a:buChar char="•"/>
            </a:pPr>
            <a:r>
              <a:rPr lang="fr-FR" dirty="0"/>
              <a:t>P</a:t>
            </a:r>
            <a:r>
              <a:rPr lang="fr-FR" dirty="0" smtClean="0"/>
              <a:t>ression standard de 1 013 </a:t>
            </a:r>
            <a:r>
              <a:rPr lang="fr-FR" dirty="0" err="1" smtClean="0"/>
              <a:t>hPa</a:t>
            </a:r>
            <a:r>
              <a:rPr lang="fr-FR" dirty="0" smtClean="0"/>
              <a:t> → pression d'environ 150 </a:t>
            </a:r>
            <a:r>
              <a:rPr lang="fr-FR" dirty="0" err="1" smtClean="0"/>
              <a:t>hPa</a:t>
            </a:r>
            <a:r>
              <a:rPr lang="fr-FR" dirty="0" smtClean="0"/>
              <a:t>.</a:t>
            </a:r>
          </a:p>
          <a:p>
            <a:pPr marL="285750" indent="-285750">
              <a:lnSpc>
                <a:spcPct val="150000"/>
              </a:lnSpc>
              <a:buFont typeface="Arial" panose="020B0604020202020204" pitchFamily="34" charset="0"/>
              <a:buChar char="•"/>
            </a:pPr>
            <a:r>
              <a:rPr lang="fr-FR" dirty="0" smtClean="0"/>
              <a:t>on a donc une pression atmosphérique minimum respirable par un être humain de : P 0</a:t>
            </a:r>
            <a:r>
              <a:rPr lang="fr-FR" baseline="-25000" dirty="0" smtClean="0"/>
              <a:t>2</a:t>
            </a:r>
            <a:r>
              <a:rPr lang="fr-FR" dirty="0" smtClean="0"/>
              <a:t> = 150 </a:t>
            </a:r>
            <a:r>
              <a:rPr lang="fr-FR" dirty="0" err="1" smtClean="0"/>
              <a:t>hPa</a:t>
            </a:r>
            <a:r>
              <a:rPr lang="fr-FR" dirty="0" smtClean="0"/>
              <a:t> = 20 %	donc  P = 150 x 5 = 750 </a:t>
            </a:r>
            <a:r>
              <a:rPr lang="fr-FR" dirty="0" err="1" smtClean="0"/>
              <a:t>hPa</a:t>
            </a:r>
            <a:endParaRPr lang="fr-FR" dirty="0" smtClean="0"/>
          </a:p>
          <a:p>
            <a:pPr>
              <a:lnSpc>
                <a:spcPct val="150000"/>
              </a:lnSpc>
            </a:pPr>
            <a:r>
              <a:rPr lang="fr-FR" dirty="0"/>
              <a:t> </a:t>
            </a:r>
            <a:r>
              <a:rPr lang="fr-FR" dirty="0" smtClean="0"/>
              <a:t>    (oxygène </a:t>
            </a:r>
            <a:r>
              <a:rPr lang="fr-FR" dirty="0"/>
              <a:t>n'est présent qu'à 20 % dans </a:t>
            </a:r>
            <a:r>
              <a:rPr lang="fr-FR" dirty="0" smtClean="0"/>
              <a:t>l'air) </a:t>
            </a:r>
            <a:endParaRPr lang="fr-FR" dirty="0"/>
          </a:p>
          <a:p>
            <a:pPr marL="285750" indent="-285750">
              <a:lnSpc>
                <a:spcPct val="150000"/>
              </a:lnSpc>
              <a:buFont typeface="Arial" panose="020B0604020202020204" pitchFamily="34" charset="0"/>
              <a:buChar char="•"/>
            </a:pPr>
            <a:r>
              <a:rPr lang="fr-FR" dirty="0" smtClean="0"/>
              <a:t>Cela correspond à une altitude d'environ 8 000 </a:t>
            </a:r>
            <a:r>
              <a:rPr lang="fr-FR" dirty="0" err="1" smtClean="0"/>
              <a:t>ft</a:t>
            </a:r>
            <a:r>
              <a:rPr lang="fr-FR" dirty="0" smtClean="0"/>
              <a:t>, soit 2 500 mètres.</a:t>
            </a:r>
          </a:p>
        </p:txBody>
      </p:sp>
      <p:sp>
        <p:nvSpPr>
          <p:cNvPr id="5" name="Rectangle 4"/>
          <p:cNvSpPr/>
          <p:nvPr/>
        </p:nvSpPr>
        <p:spPr>
          <a:xfrm>
            <a:off x="4334409" y="206169"/>
            <a:ext cx="2968505"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Nécessité de l'oxygène à bord</a:t>
            </a:r>
          </a:p>
        </p:txBody>
      </p:sp>
      <p:pic>
        <p:nvPicPr>
          <p:cNvPr id="6" name="Image 5"/>
          <p:cNvPicPr>
            <a:picLocks noChangeAspect="1"/>
          </p:cNvPicPr>
          <p:nvPr/>
        </p:nvPicPr>
        <p:blipFill>
          <a:blip r:embed="rId2"/>
          <a:stretch>
            <a:fillRect/>
          </a:stretch>
        </p:blipFill>
        <p:spPr>
          <a:xfrm>
            <a:off x="7746454" y="2156733"/>
            <a:ext cx="4575494" cy="1936296"/>
          </a:xfrm>
          <a:prstGeom prst="rect">
            <a:avLst/>
          </a:prstGeom>
        </p:spPr>
      </p:pic>
    </p:spTree>
    <p:extLst>
      <p:ext uri="{BB962C8B-B14F-4D97-AF65-F5344CB8AC3E}">
        <p14:creationId xmlns:p14="http://schemas.microsoft.com/office/powerpoint/2010/main" val="13147420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65795" y="1593939"/>
            <a:ext cx="7158262" cy="230832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La réglementation aéronautique impose que les occupants d'un aéronef ne soient jamais exposés à une altitude supérieure à 10 000 </a:t>
            </a:r>
            <a:r>
              <a:rPr lang="fr-FR" dirty="0" err="1" smtClean="0"/>
              <a:t>ft</a:t>
            </a:r>
            <a:r>
              <a:rPr lang="fr-FR" dirty="0" smtClean="0"/>
              <a:t>, sans la possibilité d'une fourniture en oxygène.</a:t>
            </a:r>
          </a:p>
          <a:p>
            <a:pPr marL="285750" indent="-285750">
              <a:buFont typeface="Arial" panose="020B0604020202020204" pitchFamily="34" charset="0"/>
              <a:buChar char="•"/>
            </a:pPr>
            <a:r>
              <a:rPr lang="fr-FR" dirty="0" smtClean="0"/>
              <a:t>Deux possibilités s'offrent donc :</a:t>
            </a:r>
          </a:p>
          <a:p>
            <a:pPr marL="742950" lvl="1" indent="-285750">
              <a:buFont typeface="Courier New" panose="02070309020205020404" pitchFamily="49" charset="0"/>
              <a:buChar char="o"/>
            </a:pPr>
            <a:r>
              <a:rPr lang="fr-FR" dirty="0" smtClean="0"/>
              <a:t>limiter l'altitude de vol, avec une pression cabine égale à la pression extérieure ;</a:t>
            </a:r>
          </a:p>
          <a:p>
            <a:pPr marL="742950" lvl="1" indent="-285750">
              <a:buFont typeface="Courier New" panose="02070309020205020404" pitchFamily="49" charset="0"/>
              <a:buChar char="o"/>
            </a:pPr>
            <a:r>
              <a:rPr lang="fr-FR" dirty="0" smtClean="0"/>
              <a:t>voler sans limitation d'altitude, mais en rétablissant, dans l'aéronef, une pression partielle respirable.</a:t>
            </a:r>
          </a:p>
        </p:txBody>
      </p:sp>
      <p:sp>
        <p:nvSpPr>
          <p:cNvPr id="5" name="Rectangle 4"/>
          <p:cNvSpPr/>
          <p:nvPr/>
        </p:nvSpPr>
        <p:spPr>
          <a:xfrm>
            <a:off x="4334409" y="206169"/>
            <a:ext cx="2968505"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Nécessité de l'oxygène à bord</a:t>
            </a:r>
          </a:p>
        </p:txBody>
      </p:sp>
      <p:sp>
        <p:nvSpPr>
          <p:cNvPr id="2" name="Rectangle 1"/>
          <p:cNvSpPr/>
          <p:nvPr/>
        </p:nvSpPr>
        <p:spPr>
          <a:xfrm>
            <a:off x="265795" y="4442936"/>
            <a:ext cx="7158262" cy="147732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a:t>Voler sans pressurisation est possible, pour de petits trajets et à altitude peu élevée. </a:t>
            </a:r>
          </a:p>
          <a:p>
            <a:pPr marL="285750" indent="-285750">
              <a:buFont typeface="Arial" panose="020B0604020202020204" pitchFamily="34" charset="0"/>
              <a:buChar char="•"/>
            </a:pPr>
            <a:r>
              <a:rPr lang="fr-FR" dirty="0"/>
              <a:t>Dès que l'on va vouloir voler au-dessus de 10 000 </a:t>
            </a:r>
            <a:r>
              <a:rPr lang="fr-FR" dirty="0" err="1"/>
              <a:t>ft</a:t>
            </a:r>
            <a:r>
              <a:rPr lang="fr-FR" dirty="0"/>
              <a:t>, on va être confrontés à l'adaptation à l'altitude, et donc à des problèmes d'hypoxie.</a:t>
            </a:r>
          </a:p>
        </p:txBody>
      </p:sp>
      <p:pic>
        <p:nvPicPr>
          <p:cNvPr id="3" name="Image 2"/>
          <p:cNvPicPr>
            <a:picLocks noChangeAspect="1"/>
          </p:cNvPicPr>
          <p:nvPr/>
        </p:nvPicPr>
        <p:blipFill>
          <a:blip r:embed="rId2"/>
          <a:stretch>
            <a:fillRect/>
          </a:stretch>
        </p:blipFill>
        <p:spPr>
          <a:xfrm>
            <a:off x="7663486" y="1993445"/>
            <a:ext cx="4096487" cy="3068411"/>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33061294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81050" y="1667791"/>
            <a:ext cx="7001493" cy="120032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Pressuriser la cabine consiste à introduire de l'air dans celle-ci </a:t>
            </a:r>
          </a:p>
          <a:p>
            <a:pPr marL="285750" indent="-285750">
              <a:buFont typeface="Arial" panose="020B0604020202020204" pitchFamily="34" charset="0"/>
              <a:buChar char="•"/>
            </a:pPr>
            <a:r>
              <a:rPr lang="fr-FR" dirty="0" smtClean="0"/>
              <a:t> ménager un débit de fuite tel que la différence entre les débits d'entrée et de sortie donne une pression interne correspondant à une certaine altitude pression.</a:t>
            </a:r>
          </a:p>
        </p:txBody>
      </p:sp>
      <p:pic>
        <p:nvPicPr>
          <p:cNvPr id="3" name="Image 2"/>
          <p:cNvPicPr>
            <a:picLocks noChangeAspect="1"/>
          </p:cNvPicPr>
          <p:nvPr/>
        </p:nvPicPr>
        <p:blipFill>
          <a:blip r:embed="rId2"/>
          <a:stretch>
            <a:fillRect/>
          </a:stretch>
        </p:blipFill>
        <p:spPr>
          <a:xfrm>
            <a:off x="7725298" y="1134391"/>
            <a:ext cx="3929220" cy="2066009"/>
          </a:xfrm>
          <a:prstGeom prst="rect">
            <a:avLst/>
          </a:prstGeom>
        </p:spPr>
      </p:pic>
      <p:sp>
        <p:nvSpPr>
          <p:cNvPr id="5" name="Rectangle 4"/>
          <p:cNvSpPr/>
          <p:nvPr/>
        </p:nvSpPr>
        <p:spPr>
          <a:xfrm>
            <a:off x="242949" y="3438528"/>
            <a:ext cx="7077693"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pourquoi </a:t>
            </a:r>
            <a:r>
              <a:rPr lang="fr-FR" dirty="0"/>
              <a:t>ne pas faire en sorte que cette altitude cabine soit proche de celle du niveau de la mer ou légèrement supérieure </a:t>
            </a:r>
            <a:r>
              <a:rPr lang="fr-FR" dirty="0" smtClean="0"/>
              <a:t>?</a:t>
            </a:r>
            <a:endParaRPr lang="fr-FR" dirty="0"/>
          </a:p>
        </p:txBody>
      </p:sp>
      <p:sp>
        <p:nvSpPr>
          <p:cNvPr id="6" name="Rectangle 5"/>
          <p:cNvSpPr/>
          <p:nvPr/>
        </p:nvSpPr>
        <p:spPr>
          <a:xfrm>
            <a:off x="281050" y="4386780"/>
            <a:ext cx="7001493"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a:t>La raison est purement technologique ; </a:t>
            </a:r>
            <a:endParaRPr lang="fr-FR" dirty="0" smtClean="0"/>
          </a:p>
          <a:p>
            <a:pPr marL="285750" indent="-285750">
              <a:buFont typeface="Arial" panose="020B0604020202020204" pitchFamily="34" charset="0"/>
              <a:buChar char="•"/>
            </a:pPr>
            <a:r>
              <a:rPr lang="fr-FR" dirty="0" smtClean="0"/>
              <a:t>maintenir </a:t>
            </a:r>
            <a:r>
              <a:rPr lang="fr-FR" dirty="0"/>
              <a:t>une pression cabine à 1013 </a:t>
            </a:r>
            <a:r>
              <a:rPr lang="fr-FR" dirty="0" err="1"/>
              <a:t>hPa</a:t>
            </a:r>
            <a:r>
              <a:rPr lang="fr-FR" dirty="0"/>
              <a:t> ne pourra pas être possible indéfiniment. </a:t>
            </a:r>
            <a:endParaRPr lang="fr-FR" dirty="0" smtClean="0"/>
          </a:p>
          <a:p>
            <a:pPr marL="285750" indent="-285750">
              <a:buFont typeface="Arial" panose="020B0604020202020204" pitchFamily="34" charset="0"/>
              <a:buChar char="•"/>
            </a:pPr>
            <a:r>
              <a:rPr lang="fr-FR" dirty="0" smtClean="0"/>
              <a:t>Au </a:t>
            </a:r>
            <a:r>
              <a:rPr lang="fr-FR" dirty="0"/>
              <a:t>point de vue de la résistance des matériaux, les cellules d'avion sont conçues pour supporter une différence de pression (</a:t>
            </a:r>
            <a:r>
              <a:rPr lang="el-GR" dirty="0"/>
              <a:t>Δ</a:t>
            </a:r>
            <a:r>
              <a:rPr lang="fr-FR" dirty="0"/>
              <a:t>P) d'environ 9 psi (soit 600 </a:t>
            </a:r>
            <a:r>
              <a:rPr lang="fr-FR" dirty="0" err="1"/>
              <a:t>hPa</a:t>
            </a:r>
            <a:r>
              <a:rPr lang="fr-FR" dirty="0"/>
              <a:t>) au maximum, </a:t>
            </a:r>
            <a:endParaRPr lang="fr-FR" dirty="0" smtClean="0"/>
          </a:p>
          <a:p>
            <a:pPr marL="285750" indent="-285750">
              <a:buFont typeface="Arial" panose="020B0604020202020204" pitchFamily="34" charset="0"/>
              <a:buChar char="•"/>
            </a:pPr>
            <a:r>
              <a:rPr lang="fr-FR" dirty="0" smtClean="0"/>
              <a:t>ce </a:t>
            </a:r>
            <a:r>
              <a:rPr lang="fr-FR" dirty="0"/>
              <a:t>qui donnerait une altitude avion de 23 000 </a:t>
            </a:r>
            <a:r>
              <a:rPr lang="fr-FR" dirty="0" err="1"/>
              <a:t>ft</a:t>
            </a:r>
            <a:r>
              <a:rPr lang="fr-FR" dirty="0"/>
              <a:t> environ.</a:t>
            </a:r>
          </a:p>
        </p:txBody>
      </p:sp>
      <p:pic>
        <p:nvPicPr>
          <p:cNvPr id="7" name="Image 6"/>
          <p:cNvPicPr>
            <a:picLocks noChangeAspect="1"/>
          </p:cNvPicPr>
          <p:nvPr/>
        </p:nvPicPr>
        <p:blipFill>
          <a:blip r:embed="rId3"/>
          <a:stretch>
            <a:fillRect/>
          </a:stretch>
        </p:blipFill>
        <p:spPr>
          <a:xfrm>
            <a:off x="8565016" y="3761694"/>
            <a:ext cx="2486025" cy="1838325"/>
          </a:xfrm>
          <a:prstGeom prst="rect">
            <a:avLst/>
          </a:prstGeom>
        </p:spPr>
        <p:style>
          <a:lnRef idx="2">
            <a:schemeClr val="accent2"/>
          </a:lnRef>
          <a:fillRef idx="1">
            <a:schemeClr val="lt1"/>
          </a:fillRef>
          <a:effectRef idx="0">
            <a:schemeClr val="accent2"/>
          </a:effectRef>
          <a:fontRef idx="minor">
            <a:schemeClr val="dk1"/>
          </a:fontRef>
        </p:style>
      </p:pic>
      <p:sp>
        <p:nvSpPr>
          <p:cNvPr id="8" name="Rectangle 7"/>
          <p:cNvSpPr/>
          <p:nvPr/>
        </p:nvSpPr>
        <p:spPr>
          <a:xfrm>
            <a:off x="4334409" y="206169"/>
            <a:ext cx="2968505"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Nécessité de l'oxygène à bord</a:t>
            </a:r>
          </a:p>
        </p:txBody>
      </p:sp>
    </p:spTree>
    <p:extLst>
      <p:ext uri="{BB962C8B-B14F-4D97-AF65-F5344CB8AC3E}">
        <p14:creationId xmlns:p14="http://schemas.microsoft.com/office/powerpoint/2010/main" val="7560063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7929" y="1314040"/>
            <a:ext cx="6796643" cy="461985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Pour pouvoir voler à des altitudes supérieures, la pression cabine sera donc détendue tout en étant inférieure à une altitude cabine correspondant à environ 750 </a:t>
            </a:r>
            <a:r>
              <a:rPr lang="fr-FR" dirty="0" err="1" smtClean="0"/>
              <a:t>hPa</a:t>
            </a:r>
            <a:r>
              <a:rPr lang="fr-FR" dirty="0" smtClean="0"/>
              <a:t>, soit 8 000 </a:t>
            </a:r>
            <a:r>
              <a:rPr lang="fr-FR" dirty="0" err="1" smtClean="0"/>
              <a:t>ft</a:t>
            </a:r>
            <a:r>
              <a:rPr lang="fr-FR" dirty="0" smtClean="0"/>
              <a:t>.</a:t>
            </a:r>
          </a:p>
          <a:p>
            <a:pPr marL="285750" indent="-285750" algn="just">
              <a:lnSpc>
                <a:spcPct val="150000"/>
              </a:lnSpc>
              <a:buFont typeface="Arial" panose="020B0604020202020204" pitchFamily="34" charset="0"/>
              <a:buChar char="•"/>
            </a:pPr>
            <a:r>
              <a:rPr lang="fr-FR" dirty="0" smtClean="0"/>
              <a:t>Par contre, il faut envisager l'éventualité d'une défaillance du système de régulation de la pression qui aurait pour conséquence l'établissement d'une pression à l'intérieur de la cabine égale à la pression extérieure et, de fait, une altitude cabine supérieure au seuil tolérable par l'individu</a:t>
            </a:r>
            <a:r>
              <a:rPr lang="fr-FR" dirty="0"/>
              <a:t>. </a:t>
            </a:r>
            <a:endParaRPr lang="fr-FR" dirty="0" smtClean="0"/>
          </a:p>
          <a:p>
            <a:pPr marL="285750" indent="-285750" algn="just">
              <a:lnSpc>
                <a:spcPct val="150000"/>
              </a:lnSpc>
              <a:buFont typeface="Arial" panose="020B0604020202020204" pitchFamily="34" charset="0"/>
              <a:buChar char="•"/>
            </a:pPr>
            <a:r>
              <a:rPr lang="fr-FR" dirty="0" smtClean="0"/>
              <a:t>Il </a:t>
            </a:r>
            <a:r>
              <a:rPr lang="fr-FR" dirty="0"/>
              <a:t>faut donc pouvoir pallier cette défaillance et fournir aux occupants de l'aéronef une alimentation en oxygène.</a:t>
            </a:r>
          </a:p>
          <a:p>
            <a:pPr marL="285750" indent="-285750" algn="just">
              <a:lnSpc>
                <a:spcPct val="150000"/>
              </a:lnSpc>
              <a:buFont typeface="Arial" panose="020B0604020202020204" pitchFamily="34" charset="0"/>
              <a:buChar char="•"/>
            </a:pPr>
            <a:endParaRPr lang="fr-FR" dirty="0" smtClean="0"/>
          </a:p>
        </p:txBody>
      </p:sp>
      <p:pic>
        <p:nvPicPr>
          <p:cNvPr id="3" name="Image 2"/>
          <p:cNvPicPr>
            <a:picLocks noChangeAspect="1"/>
          </p:cNvPicPr>
          <p:nvPr/>
        </p:nvPicPr>
        <p:blipFill>
          <a:blip r:embed="rId2"/>
          <a:stretch>
            <a:fillRect/>
          </a:stretch>
        </p:blipFill>
        <p:spPr>
          <a:xfrm>
            <a:off x="7322522" y="1660752"/>
            <a:ext cx="4738849" cy="3673248"/>
          </a:xfrm>
          <a:prstGeom prst="rect">
            <a:avLst/>
          </a:prstGeom>
        </p:spPr>
      </p:pic>
      <p:sp>
        <p:nvSpPr>
          <p:cNvPr id="5" name="Rectangle 4"/>
          <p:cNvSpPr/>
          <p:nvPr/>
        </p:nvSpPr>
        <p:spPr>
          <a:xfrm>
            <a:off x="4334409" y="206169"/>
            <a:ext cx="2968505"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Nécessité de l'oxygène à bord</a:t>
            </a:r>
          </a:p>
        </p:txBody>
      </p:sp>
    </p:spTree>
    <p:extLst>
      <p:ext uri="{BB962C8B-B14F-4D97-AF65-F5344CB8AC3E}">
        <p14:creationId xmlns:p14="http://schemas.microsoft.com/office/powerpoint/2010/main" val="309752665"/>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671</TotalTime>
  <Words>3888</Words>
  <Application>Microsoft Office PowerPoint</Application>
  <PresentationFormat>Grand écran</PresentationFormat>
  <Paragraphs>365</Paragraphs>
  <Slides>47</Slides>
  <Notes>0</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47</vt:i4>
      </vt:variant>
    </vt:vector>
  </HeadingPairs>
  <TitlesOfParts>
    <vt:vector size="54" baseType="lpstr">
      <vt:lpstr>Arial</vt:lpstr>
      <vt:lpstr>Arial</vt:lpstr>
      <vt:lpstr>Calibri</vt:lpstr>
      <vt:lpstr>Calibri Light</vt:lpstr>
      <vt:lpstr>Courier New</vt:lpstr>
      <vt:lpstr>Wingdings</vt:lpstr>
      <vt:lpstr>Thème Office</vt:lpstr>
      <vt:lpstr>Circuit oxygène </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Circuit oxygène</dc:title>
  <dc:creator>Ahmed Youssef</dc:creator>
  <cp:lastModifiedBy>Ahmed Youssef</cp:lastModifiedBy>
  <cp:revision>59</cp:revision>
  <dcterms:created xsi:type="dcterms:W3CDTF">2022-11-13T17:50:54Z</dcterms:created>
  <dcterms:modified xsi:type="dcterms:W3CDTF">2022-11-29T10:11:49Z</dcterms:modified>
</cp:coreProperties>
</file>

<file path=docProps/thumbnail.jpeg>
</file>